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82" r:id="rId3"/>
    <p:sldId id="287" r:id="rId4"/>
    <p:sldId id="283" r:id="rId5"/>
    <p:sldId id="290" r:id="rId6"/>
    <p:sldId id="278" r:id="rId7"/>
    <p:sldId id="258" r:id="rId8"/>
    <p:sldId id="272" r:id="rId9"/>
    <p:sldId id="267" r:id="rId10"/>
    <p:sldId id="285" r:id="rId11"/>
    <p:sldId id="262" r:id="rId12"/>
    <p:sldId id="288" r:id="rId13"/>
    <p:sldId id="276" r:id="rId14"/>
    <p:sldId id="260" r:id="rId15"/>
    <p:sldId id="286" r:id="rId16"/>
    <p:sldId id="289" r:id="rId17"/>
    <p:sldId id="264" r:id="rId18"/>
    <p:sldId id="291" r:id="rId19"/>
    <p:sldId id="269" r:id="rId20"/>
    <p:sldId id="257" r:id="rId21"/>
    <p:sldId id="279" r:id="rId22"/>
    <p:sldId id="273"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4"/>
    <p:restoredTop sz="94674"/>
  </p:normalViewPr>
  <p:slideViewPr>
    <p:cSldViewPr snapToGrid="0" snapToObjects="1">
      <p:cViewPr varScale="1">
        <p:scale>
          <a:sx n="124" d="100"/>
          <a:sy n="124" d="100"/>
        </p:scale>
        <p:origin x="344"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88448-F88D-4A06-B4A6-2BDE3AF5E04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35D1F15-DFCB-49E0-8561-60564BDE7387}">
      <dgm:prSet/>
      <dgm:spPr/>
      <dgm:t>
        <a:bodyPr/>
        <a:lstStyle/>
        <a:p>
          <a:pPr>
            <a:lnSpc>
              <a:spcPct val="100000"/>
            </a:lnSpc>
          </a:pPr>
          <a:r>
            <a:rPr lang="en-US" dirty="0"/>
            <a:t>Brexit Day: 31</a:t>
          </a:r>
          <a:r>
            <a:rPr lang="en-US" baseline="30000" dirty="0"/>
            <a:t>st</a:t>
          </a:r>
          <a:r>
            <a:rPr lang="en-US" dirty="0"/>
            <a:t> January 2020. Withdrawal Treaty entered into force (covers UK £ settlement, UK-EU citizens rights and UK/NI customs border) </a:t>
          </a:r>
        </a:p>
      </dgm:t>
    </dgm:pt>
    <dgm:pt modelId="{9F5ED034-138F-4CA8-91B7-31616FEB409B}" type="parTrans" cxnId="{75FA3E35-49E1-4540-BB83-3C8005DC162B}">
      <dgm:prSet/>
      <dgm:spPr/>
      <dgm:t>
        <a:bodyPr/>
        <a:lstStyle/>
        <a:p>
          <a:endParaRPr lang="en-US"/>
        </a:p>
      </dgm:t>
    </dgm:pt>
    <dgm:pt modelId="{3C8E1B01-3807-4B76-BAB7-4BABA274F66C}" type="sibTrans" cxnId="{75FA3E35-49E1-4540-BB83-3C8005DC162B}">
      <dgm:prSet/>
      <dgm:spPr/>
      <dgm:t>
        <a:bodyPr/>
        <a:lstStyle/>
        <a:p>
          <a:endParaRPr lang="en-US"/>
        </a:p>
      </dgm:t>
    </dgm:pt>
    <dgm:pt modelId="{9AE27193-8EEB-4E1A-AFA8-F21B963B7B1C}">
      <dgm:prSet/>
      <dgm:spPr/>
      <dgm:t>
        <a:bodyPr/>
        <a:lstStyle/>
        <a:p>
          <a:pPr>
            <a:lnSpc>
              <a:spcPct val="100000"/>
            </a:lnSpc>
          </a:pPr>
          <a:r>
            <a:rPr lang="en-US" dirty="0"/>
            <a:t>Talks enter Phase 2:  Trade Deal + concurrent talks on ‘level playing field’, fisheries, internal security &amp; governance.</a:t>
          </a:r>
        </a:p>
      </dgm:t>
    </dgm:pt>
    <dgm:pt modelId="{D5832388-3102-406B-941F-D33B61625108}" type="parTrans" cxnId="{1637093C-4E81-4873-B6B6-E79AC70D22FE}">
      <dgm:prSet/>
      <dgm:spPr/>
      <dgm:t>
        <a:bodyPr/>
        <a:lstStyle/>
        <a:p>
          <a:endParaRPr lang="en-US"/>
        </a:p>
      </dgm:t>
    </dgm:pt>
    <dgm:pt modelId="{A96ED538-36F7-4DE1-81CD-A5E6AF60EB18}" type="sibTrans" cxnId="{1637093C-4E81-4873-B6B6-E79AC70D22FE}">
      <dgm:prSet/>
      <dgm:spPr/>
      <dgm:t>
        <a:bodyPr/>
        <a:lstStyle/>
        <a:p>
          <a:endParaRPr lang="en-US"/>
        </a:p>
      </dgm:t>
    </dgm:pt>
    <dgm:pt modelId="{EC8C038D-452A-455A-AB81-A678360964D2}">
      <dgm:prSet/>
      <dgm:spPr/>
      <dgm:t>
        <a:bodyPr/>
        <a:lstStyle/>
        <a:p>
          <a:pPr>
            <a:lnSpc>
              <a:spcPct val="100000"/>
            </a:lnSpc>
          </a:pPr>
          <a:r>
            <a:rPr lang="en-US" dirty="0"/>
            <a:t>Transition expires 31</a:t>
          </a:r>
          <a:r>
            <a:rPr lang="en-US" baseline="30000" dirty="0"/>
            <a:t>st</a:t>
          </a:r>
          <a:r>
            <a:rPr lang="en-US" dirty="0"/>
            <a:t> December 2020. Can be extended;  request must be made by 30</a:t>
          </a:r>
          <a:r>
            <a:rPr lang="en-US" baseline="30000" dirty="0"/>
            <a:t>th</a:t>
          </a:r>
          <a:r>
            <a:rPr lang="en-US" dirty="0"/>
            <a:t> June 2020.</a:t>
          </a:r>
        </a:p>
        <a:p>
          <a:pPr>
            <a:lnSpc>
              <a:spcPct val="100000"/>
            </a:lnSpc>
          </a:pPr>
          <a:r>
            <a:rPr lang="en-US" dirty="0"/>
            <a:t>Northern Irish Protocol in effect Jan 1 2021 with or without a deal; no border checks but Northern Irish ports checks. </a:t>
          </a:r>
        </a:p>
      </dgm:t>
    </dgm:pt>
    <dgm:pt modelId="{BCFC6371-D528-4921-B006-CB49D7B5AC31}" type="parTrans" cxnId="{194A5CC4-DBBF-42B5-849A-3A715E59973A}">
      <dgm:prSet/>
      <dgm:spPr/>
      <dgm:t>
        <a:bodyPr/>
        <a:lstStyle/>
        <a:p>
          <a:endParaRPr lang="en-US"/>
        </a:p>
      </dgm:t>
    </dgm:pt>
    <dgm:pt modelId="{7F64014F-E5B7-4CB7-88B7-8EF29EF5E6E4}" type="sibTrans" cxnId="{194A5CC4-DBBF-42B5-849A-3A715E59973A}">
      <dgm:prSet/>
      <dgm:spPr/>
      <dgm:t>
        <a:bodyPr/>
        <a:lstStyle/>
        <a:p>
          <a:endParaRPr lang="en-US"/>
        </a:p>
      </dgm:t>
    </dgm:pt>
    <dgm:pt modelId="{62666320-470B-4B7B-9E5A-7669AFE658E3}">
      <dgm:prSet/>
      <dgm:spPr/>
      <dgm:t>
        <a:bodyPr/>
        <a:lstStyle/>
        <a:p>
          <a:pPr>
            <a:lnSpc>
              <a:spcPct val="100000"/>
            </a:lnSpc>
          </a:pPr>
          <a:r>
            <a:rPr lang="en-US" dirty="0"/>
            <a:t>During the transition, Britain remains within the Single Market and Customs Union and under the rules of the EU, including jurisdiction of CJEU. However, it loses its seat at the EU Council and MEPs.</a:t>
          </a:r>
        </a:p>
      </dgm:t>
    </dgm:pt>
    <dgm:pt modelId="{BF5EC2B2-0BDF-44E6-A675-D4357F14B207}" type="parTrans" cxnId="{9707FC96-F7E1-408D-94E1-26ECB6025A26}">
      <dgm:prSet/>
      <dgm:spPr/>
      <dgm:t>
        <a:bodyPr/>
        <a:lstStyle/>
        <a:p>
          <a:endParaRPr lang="en-US"/>
        </a:p>
      </dgm:t>
    </dgm:pt>
    <dgm:pt modelId="{6A4D2B05-3A81-4D89-BD74-0C936051FC36}" type="sibTrans" cxnId="{9707FC96-F7E1-408D-94E1-26ECB6025A26}">
      <dgm:prSet/>
      <dgm:spPr/>
      <dgm:t>
        <a:bodyPr/>
        <a:lstStyle/>
        <a:p>
          <a:endParaRPr lang="en-US"/>
        </a:p>
      </dgm:t>
    </dgm:pt>
    <dgm:pt modelId="{1F183BA3-3EEB-42A6-802E-97C380CD0818}" type="pres">
      <dgm:prSet presAssocID="{B2688448-F88D-4A06-B4A6-2BDE3AF5E045}" presName="root" presStyleCnt="0">
        <dgm:presLayoutVars>
          <dgm:dir/>
          <dgm:resizeHandles val="exact"/>
        </dgm:presLayoutVars>
      </dgm:prSet>
      <dgm:spPr/>
    </dgm:pt>
    <dgm:pt modelId="{11A34156-8387-49C6-B6A8-F12A86D4AF66}" type="pres">
      <dgm:prSet presAssocID="{035D1F15-DFCB-49E0-8561-60564BDE7387}" presName="compNode" presStyleCnt="0"/>
      <dgm:spPr/>
    </dgm:pt>
    <dgm:pt modelId="{9646FEEE-6304-4ACC-83C8-211B6FF4CCDB}" type="pres">
      <dgm:prSet presAssocID="{035D1F15-DFCB-49E0-8561-60564BDE7387}" presName="bgRect" presStyleLbl="bgShp" presStyleIdx="0" presStyleCnt="4"/>
      <dgm:spPr/>
    </dgm:pt>
    <dgm:pt modelId="{C98031C2-B50A-478F-A4EF-7CFCEA98DC10}" type="pres">
      <dgm:prSet presAssocID="{035D1F15-DFCB-49E0-8561-60564BDE738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1FF00ACF-778A-4265-B30B-052E654346FC}" type="pres">
      <dgm:prSet presAssocID="{035D1F15-DFCB-49E0-8561-60564BDE7387}" presName="spaceRect" presStyleCnt="0"/>
      <dgm:spPr/>
    </dgm:pt>
    <dgm:pt modelId="{17FF391A-0EDE-496E-8975-A46AC9EDAC92}" type="pres">
      <dgm:prSet presAssocID="{035D1F15-DFCB-49E0-8561-60564BDE7387}" presName="parTx" presStyleLbl="revTx" presStyleIdx="0" presStyleCnt="4">
        <dgm:presLayoutVars>
          <dgm:chMax val="0"/>
          <dgm:chPref val="0"/>
        </dgm:presLayoutVars>
      </dgm:prSet>
      <dgm:spPr/>
    </dgm:pt>
    <dgm:pt modelId="{9DF17839-01AE-410D-BAFF-6D61D4BF4F2D}" type="pres">
      <dgm:prSet presAssocID="{3C8E1B01-3807-4B76-BAB7-4BABA274F66C}" presName="sibTrans" presStyleCnt="0"/>
      <dgm:spPr/>
    </dgm:pt>
    <dgm:pt modelId="{96936573-30D8-4F2E-B5A9-921A63E5F05D}" type="pres">
      <dgm:prSet presAssocID="{9AE27193-8EEB-4E1A-AFA8-F21B963B7B1C}" presName="compNode" presStyleCnt="0"/>
      <dgm:spPr/>
    </dgm:pt>
    <dgm:pt modelId="{3FAF7E6B-000D-4C04-AE84-03A5AF3D89B2}" type="pres">
      <dgm:prSet presAssocID="{9AE27193-8EEB-4E1A-AFA8-F21B963B7B1C}" presName="bgRect" presStyleLbl="bgShp" presStyleIdx="1" presStyleCnt="4"/>
      <dgm:spPr/>
    </dgm:pt>
    <dgm:pt modelId="{FF2AA313-ABFB-43E1-A43A-F638D8062AA1}" type="pres">
      <dgm:prSet presAssocID="{9AE27193-8EEB-4E1A-AFA8-F21B963B7B1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8E27BF32-A23A-432D-9A45-610AE7AF901E}" type="pres">
      <dgm:prSet presAssocID="{9AE27193-8EEB-4E1A-AFA8-F21B963B7B1C}" presName="spaceRect" presStyleCnt="0"/>
      <dgm:spPr/>
    </dgm:pt>
    <dgm:pt modelId="{56647CB3-C8CF-479B-8903-7147F52FA5C8}" type="pres">
      <dgm:prSet presAssocID="{9AE27193-8EEB-4E1A-AFA8-F21B963B7B1C}" presName="parTx" presStyleLbl="revTx" presStyleIdx="1" presStyleCnt="4">
        <dgm:presLayoutVars>
          <dgm:chMax val="0"/>
          <dgm:chPref val="0"/>
        </dgm:presLayoutVars>
      </dgm:prSet>
      <dgm:spPr/>
    </dgm:pt>
    <dgm:pt modelId="{3D1C77E4-EFC6-4BC8-868F-FD21467D2552}" type="pres">
      <dgm:prSet presAssocID="{A96ED538-36F7-4DE1-81CD-A5E6AF60EB18}" presName="sibTrans" presStyleCnt="0"/>
      <dgm:spPr/>
    </dgm:pt>
    <dgm:pt modelId="{13597449-082A-44FB-8087-889DB482B4E6}" type="pres">
      <dgm:prSet presAssocID="{EC8C038D-452A-455A-AB81-A678360964D2}" presName="compNode" presStyleCnt="0"/>
      <dgm:spPr/>
    </dgm:pt>
    <dgm:pt modelId="{EE96EBD4-086E-4519-9B89-E79E904A9B42}" type="pres">
      <dgm:prSet presAssocID="{EC8C038D-452A-455A-AB81-A678360964D2}" presName="bgRect" presStyleLbl="bgShp" presStyleIdx="2" presStyleCnt="4"/>
      <dgm:spPr/>
    </dgm:pt>
    <dgm:pt modelId="{9A9F4EC1-8891-4B2A-AAB9-7E7F7EF006C6}" type="pres">
      <dgm:prSet presAssocID="{EC8C038D-452A-455A-AB81-A678360964D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5A015FFE-6C30-4837-B137-5DF1EFB7B911}" type="pres">
      <dgm:prSet presAssocID="{EC8C038D-452A-455A-AB81-A678360964D2}" presName="spaceRect" presStyleCnt="0"/>
      <dgm:spPr/>
    </dgm:pt>
    <dgm:pt modelId="{441EC25D-1F37-4E16-8798-77B2C71AFA05}" type="pres">
      <dgm:prSet presAssocID="{EC8C038D-452A-455A-AB81-A678360964D2}" presName="parTx" presStyleLbl="revTx" presStyleIdx="2" presStyleCnt="4">
        <dgm:presLayoutVars>
          <dgm:chMax val="0"/>
          <dgm:chPref val="0"/>
        </dgm:presLayoutVars>
      </dgm:prSet>
      <dgm:spPr/>
    </dgm:pt>
    <dgm:pt modelId="{4488C7DE-52B0-4AB4-A823-47C4B647BDA2}" type="pres">
      <dgm:prSet presAssocID="{7F64014F-E5B7-4CB7-88B7-8EF29EF5E6E4}" presName="sibTrans" presStyleCnt="0"/>
      <dgm:spPr/>
    </dgm:pt>
    <dgm:pt modelId="{87DF9EA7-8E63-4FE1-941D-7945BE405B90}" type="pres">
      <dgm:prSet presAssocID="{62666320-470B-4B7B-9E5A-7669AFE658E3}" presName="compNode" presStyleCnt="0"/>
      <dgm:spPr/>
    </dgm:pt>
    <dgm:pt modelId="{DB64727B-A601-4BC6-BE4C-820952F005C0}" type="pres">
      <dgm:prSet presAssocID="{62666320-470B-4B7B-9E5A-7669AFE658E3}" presName="bgRect" presStyleLbl="bgShp" presStyleIdx="3" presStyleCnt="4"/>
      <dgm:spPr/>
    </dgm:pt>
    <dgm:pt modelId="{446B2297-775E-4C16-9283-6B144B47EEBA}" type="pres">
      <dgm:prSet presAssocID="{62666320-470B-4B7B-9E5A-7669AFE658E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828D32B0-24E6-481A-81BC-FD3D02FA0C0D}" type="pres">
      <dgm:prSet presAssocID="{62666320-470B-4B7B-9E5A-7669AFE658E3}" presName="spaceRect" presStyleCnt="0"/>
      <dgm:spPr/>
    </dgm:pt>
    <dgm:pt modelId="{5A507824-4C5E-44B9-8E30-D3046D4A02E8}" type="pres">
      <dgm:prSet presAssocID="{62666320-470B-4B7B-9E5A-7669AFE658E3}" presName="parTx" presStyleLbl="revTx" presStyleIdx="3" presStyleCnt="4">
        <dgm:presLayoutVars>
          <dgm:chMax val="0"/>
          <dgm:chPref val="0"/>
        </dgm:presLayoutVars>
      </dgm:prSet>
      <dgm:spPr/>
    </dgm:pt>
  </dgm:ptLst>
  <dgm:cxnLst>
    <dgm:cxn modelId="{75FA3E35-49E1-4540-BB83-3C8005DC162B}" srcId="{B2688448-F88D-4A06-B4A6-2BDE3AF5E045}" destId="{035D1F15-DFCB-49E0-8561-60564BDE7387}" srcOrd="0" destOrd="0" parTransId="{9F5ED034-138F-4CA8-91B7-31616FEB409B}" sibTransId="{3C8E1B01-3807-4B76-BAB7-4BABA274F66C}"/>
    <dgm:cxn modelId="{1637093C-4E81-4873-B6B6-E79AC70D22FE}" srcId="{B2688448-F88D-4A06-B4A6-2BDE3AF5E045}" destId="{9AE27193-8EEB-4E1A-AFA8-F21B963B7B1C}" srcOrd="1" destOrd="0" parTransId="{D5832388-3102-406B-941F-D33B61625108}" sibTransId="{A96ED538-36F7-4DE1-81CD-A5E6AF60EB18}"/>
    <dgm:cxn modelId="{8A971D63-FF9C-6B4D-BA92-5D656F7B7054}" type="presOf" srcId="{EC8C038D-452A-455A-AB81-A678360964D2}" destId="{441EC25D-1F37-4E16-8798-77B2C71AFA05}" srcOrd="0" destOrd="0" presId="urn:microsoft.com/office/officeart/2018/2/layout/IconVerticalSolidList"/>
    <dgm:cxn modelId="{59C17172-6958-D141-AA72-A233C40F05BB}" type="presOf" srcId="{62666320-470B-4B7B-9E5A-7669AFE658E3}" destId="{5A507824-4C5E-44B9-8E30-D3046D4A02E8}" srcOrd="0" destOrd="0" presId="urn:microsoft.com/office/officeart/2018/2/layout/IconVerticalSolidList"/>
    <dgm:cxn modelId="{9707FC96-F7E1-408D-94E1-26ECB6025A26}" srcId="{B2688448-F88D-4A06-B4A6-2BDE3AF5E045}" destId="{62666320-470B-4B7B-9E5A-7669AFE658E3}" srcOrd="3" destOrd="0" parTransId="{BF5EC2B2-0BDF-44E6-A675-D4357F14B207}" sibTransId="{6A4D2B05-3A81-4D89-BD74-0C936051FC36}"/>
    <dgm:cxn modelId="{9C675DB4-13D5-694E-A091-5A1B5CF404FA}" type="presOf" srcId="{B2688448-F88D-4A06-B4A6-2BDE3AF5E045}" destId="{1F183BA3-3EEB-42A6-802E-97C380CD0818}" srcOrd="0" destOrd="0" presId="urn:microsoft.com/office/officeart/2018/2/layout/IconVerticalSolidList"/>
    <dgm:cxn modelId="{194A5CC4-DBBF-42B5-849A-3A715E59973A}" srcId="{B2688448-F88D-4A06-B4A6-2BDE3AF5E045}" destId="{EC8C038D-452A-455A-AB81-A678360964D2}" srcOrd="2" destOrd="0" parTransId="{BCFC6371-D528-4921-B006-CB49D7B5AC31}" sibTransId="{7F64014F-E5B7-4CB7-88B7-8EF29EF5E6E4}"/>
    <dgm:cxn modelId="{5234ACCD-5B2E-FB41-9590-4BFB36D86E16}" type="presOf" srcId="{035D1F15-DFCB-49E0-8561-60564BDE7387}" destId="{17FF391A-0EDE-496E-8975-A46AC9EDAC92}" srcOrd="0" destOrd="0" presId="urn:microsoft.com/office/officeart/2018/2/layout/IconVerticalSolidList"/>
    <dgm:cxn modelId="{E4406BF0-230B-D24E-BC9D-49F75C16272E}" type="presOf" srcId="{9AE27193-8EEB-4E1A-AFA8-F21B963B7B1C}" destId="{56647CB3-C8CF-479B-8903-7147F52FA5C8}" srcOrd="0" destOrd="0" presId="urn:microsoft.com/office/officeart/2018/2/layout/IconVerticalSolidList"/>
    <dgm:cxn modelId="{D05F1790-3A3F-F249-A938-0D44AA2D1E06}" type="presParOf" srcId="{1F183BA3-3EEB-42A6-802E-97C380CD0818}" destId="{11A34156-8387-49C6-B6A8-F12A86D4AF66}" srcOrd="0" destOrd="0" presId="urn:microsoft.com/office/officeart/2018/2/layout/IconVerticalSolidList"/>
    <dgm:cxn modelId="{26183F9C-C3F4-204F-B40C-3996EDEDD410}" type="presParOf" srcId="{11A34156-8387-49C6-B6A8-F12A86D4AF66}" destId="{9646FEEE-6304-4ACC-83C8-211B6FF4CCDB}" srcOrd="0" destOrd="0" presId="urn:microsoft.com/office/officeart/2018/2/layout/IconVerticalSolidList"/>
    <dgm:cxn modelId="{42EDF2BA-2D4C-8344-94B0-50B4A74BFEB5}" type="presParOf" srcId="{11A34156-8387-49C6-B6A8-F12A86D4AF66}" destId="{C98031C2-B50A-478F-A4EF-7CFCEA98DC10}" srcOrd="1" destOrd="0" presId="urn:microsoft.com/office/officeart/2018/2/layout/IconVerticalSolidList"/>
    <dgm:cxn modelId="{0ECA1251-20FA-584F-BEAC-9E38E46BAC64}" type="presParOf" srcId="{11A34156-8387-49C6-B6A8-F12A86D4AF66}" destId="{1FF00ACF-778A-4265-B30B-052E654346FC}" srcOrd="2" destOrd="0" presId="urn:microsoft.com/office/officeart/2018/2/layout/IconVerticalSolidList"/>
    <dgm:cxn modelId="{F5F4DA80-1B04-464F-8D2B-8485C9EB02DA}" type="presParOf" srcId="{11A34156-8387-49C6-B6A8-F12A86D4AF66}" destId="{17FF391A-0EDE-496E-8975-A46AC9EDAC92}" srcOrd="3" destOrd="0" presId="urn:microsoft.com/office/officeart/2018/2/layout/IconVerticalSolidList"/>
    <dgm:cxn modelId="{672CC935-5357-1C49-A321-2A78FD295C3A}" type="presParOf" srcId="{1F183BA3-3EEB-42A6-802E-97C380CD0818}" destId="{9DF17839-01AE-410D-BAFF-6D61D4BF4F2D}" srcOrd="1" destOrd="0" presId="urn:microsoft.com/office/officeart/2018/2/layout/IconVerticalSolidList"/>
    <dgm:cxn modelId="{AA1DCF0C-01D5-A246-9ABB-9066D99956E2}" type="presParOf" srcId="{1F183BA3-3EEB-42A6-802E-97C380CD0818}" destId="{96936573-30D8-4F2E-B5A9-921A63E5F05D}" srcOrd="2" destOrd="0" presId="urn:microsoft.com/office/officeart/2018/2/layout/IconVerticalSolidList"/>
    <dgm:cxn modelId="{088B2576-FEF2-0C45-B67B-E1225A8B576F}" type="presParOf" srcId="{96936573-30D8-4F2E-B5A9-921A63E5F05D}" destId="{3FAF7E6B-000D-4C04-AE84-03A5AF3D89B2}" srcOrd="0" destOrd="0" presId="urn:microsoft.com/office/officeart/2018/2/layout/IconVerticalSolidList"/>
    <dgm:cxn modelId="{7B328FE2-B819-F649-B500-9FA81EFAD866}" type="presParOf" srcId="{96936573-30D8-4F2E-B5A9-921A63E5F05D}" destId="{FF2AA313-ABFB-43E1-A43A-F638D8062AA1}" srcOrd="1" destOrd="0" presId="urn:microsoft.com/office/officeart/2018/2/layout/IconVerticalSolidList"/>
    <dgm:cxn modelId="{57B8D99F-E2F0-1143-8C72-C78E072E4375}" type="presParOf" srcId="{96936573-30D8-4F2E-B5A9-921A63E5F05D}" destId="{8E27BF32-A23A-432D-9A45-610AE7AF901E}" srcOrd="2" destOrd="0" presId="urn:microsoft.com/office/officeart/2018/2/layout/IconVerticalSolidList"/>
    <dgm:cxn modelId="{BE27E900-2510-A049-9CDE-3F199C69E889}" type="presParOf" srcId="{96936573-30D8-4F2E-B5A9-921A63E5F05D}" destId="{56647CB3-C8CF-479B-8903-7147F52FA5C8}" srcOrd="3" destOrd="0" presId="urn:microsoft.com/office/officeart/2018/2/layout/IconVerticalSolidList"/>
    <dgm:cxn modelId="{4FEC17D2-15A2-5040-B008-4F786BFC5ABA}" type="presParOf" srcId="{1F183BA3-3EEB-42A6-802E-97C380CD0818}" destId="{3D1C77E4-EFC6-4BC8-868F-FD21467D2552}" srcOrd="3" destOrd="0" presId="urn:microsoft.com/office/officeart/2018/2/layout/IconVerticalSolidList"/>
    <dgm:cxn modelId="{9F8011E9-C547-054F-A622-0F08F088621F}" type="presParOf" srcId="{1F183BA3-3EEB-42A6-802E-97C380CD0818}" destId="{13597449-082A-44FB-8087-889DB482B4E6}" srcOrd="4" destOrd="0" presId="urn:microsoft.com/office/officeart/2018/2/layout/IconVerticalSolidList"/>
    <dgm:cxn modelId="{1DC6F854-8120-4D44-91B5-637CFF9BF7C9}" type="presParOf" srcId="{13597449-082A-44FB-8087-889DB482B4E6}" destId="{EE96EBD4-086E-4519-9B89-E79E904A9B42}" srcOrd="0" destOrd="0" presId="urn:microsoft.com/office/officeart/2018/2/layout/IconVerticalSolidList"/>
    <dgm:cxn modelId="{8642E32C-AB90-EF44-8FEF-F2B86CC13703}" type="presParOf" srcId="{13597449-082A-44FB-8087-889DB482B4E6}" destId="{9A9F4EC1-8891-4B2A-AAB9-7E7F7EF006C6}" srcOrd="1" destOrd="0" presId="urn:microsoft.com/office/officeart/2018/2/layout/IconVerticalSolidList"/>
    <dgm:cxn modelId="{25CAE92B-1349-324A-B2C9-0DD3B0DF8556}" type="presParOf" srcId="{13597449-082A-44FB-8087-889DB482B4E6}" destId="{5A015FFE-6C30-4837-B137-5DF1EFB7B911}" srcOrd="2" destOrd="0" presId="urn:microsoft.com/office/officeart/2018/2/layout/IconVerticalSolidList"/>
    <dgm:cxn modelId="{0BE04A56-48D4-5A42-A9B5-C7F573450077}" type="presParOf" srcId="{13597449-082A-44FB-8087-889DB482B4E6}" destId="{441EC25D-1F37-4E16-8798-77B2C71AFA05}" srcOrd="3" destOrd="0" presId="urn:microsoft.com/office/officeart/2018/2/layout/IconVerticalSolidList"/>
    <dgm:cxn modelId="{A1B6F280-3B13-7E4B-9142-4E3AD19195BF}" type="presParOf" srcId="{1F183BA3-3EEB-42A6-802E-97C380CD0818}" destId="{4488C7DE-52B0-4AB4-A823-47C4B647BDA2}" srcOrd="5" destOrd="0" presId="urn:microsoft.com/office/officeart/2018/2/layout/IconVerticalSolidList"/>
    <dgm:cxn modelId="{FF96F62F-5A2B-CF48-BF96-5DABF0174225}" type="presParOf" srcId="{1F183BA3-3EEB-42A6-802E-97C380CD0818}" destId="{87DF9EA7-8E63-4FE1-941D-7945BE405B90}" srcOrd="6" destOrd="0" presId="urn:microsoft.com/office/officeart/2018/2/layout/IconVerticalSolidList"/>
    <dgm:cxn modelId="{1F2F1AFF-8CCE-324C-8558-E81F578621C2}" type="presParOf" srcId="{87DF9EA7-8E63-4FE1-941D-7945BE405B90}" destId="{DB64727B-A601-4BC6-BE4C-820952F005C0}" srcOrd="0" destOrd="0" presId="urn:microsoft.com/office/officeart/2018/2/layout/IconVerticalSolidList"/>
    <dgm:cxn modelId="{4CF3B636-7CAB-784B-AE55-57CA5207D11E}" type="presParOf" srcId="{87DF9EA7-8E63-4FE1-941D-7945BE405B90}" destId="{446B2297-775E-4C16-9283-6B144B47EEBA}" srcOrd="1" destOrd="0" presId="urn:microsoft.com/office/officeart/2018/2/layout/IconVerticalSolidList"/>
    <dgm:cxn modelId="{F53B8712-235D-CB4D-A287-A9F96CE2A711}" type="presParOf" srcId="{87DF9EA7-8E63-4FE1-941D-7945BE405B90}" destId="{828D32B0-24E6-481A-81BC-FD3D02FA0C0D}" srcOrd="2" destOrd="0" presId="urn:microsoft.com/office/officeart/2018/2/layout/IconVerticalSolidList"/>
    <dgm:cxn modelId="{61C22D3A-C414-D940-8AA0-467330187BCD}" type="presParOf" srcId="{87DF9EA7-8E63-4FE1-941D-7945BE405B90}" destId="{5A507824-4C5E-44B9-8E30-D3046D4A02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6FEEE-6304-4ACC-83C8-211B6FF4CCDB}">
      <dsp:nvSpPr>
        <dsp:cNvPr id="0" name=""/>
        <dsp:cNvSpPr/>
      </dsp:nvSpPr>
      <dsp:spPr>
        <a:xfrm>
          <a:off x="0" y="2552"/>
          <a:ext cx="6639340" cy="12934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8031C2-B50A-478F-A4EF-7CFCEA98DC10}">
      <dsp:nvSpPr>
        <dsp:cNvPr id="0" name=""/>
        <dsp:cNvSpPr/>
      </dsp:nvSpPr>
      <dsp:spPr>
        <a:xfrm>
          <a:off x="391269" y="293579"/>
          <a:ext cx="711399" cy="71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FF391A-0EDE-496E-8975-A46AC9EDAC92}">
      <dsp:nvSpPr>
        <dsp:cNvPr id="0" name=""/>
        <dsp:cNvSpPr/>
      </dsp:nvSpPr>
      <dsp:spPr>
        <a:xfrm>
          <a:off x="1493938" y="2552"/>
          <a:ext cx="5145401" cy="129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90" tIns="136890" rIns="136890" bIns="136890" numCol="1" spcCol="1270" anchor="ctr" anchorCtr="0">
          <a:noAutofit/>
        </a:bodyPr>
        <a:lstStyle/>
        <a:p>
          <a:pPr marL="0" lvl="0" indent="0" algn="l" defTabSz="666750">
            <a:lnSpc>
              <a:spcPct val="100000"/>
            </a:lnSpc>
            <a:spcBef>
              <a:spcPct val="0"/>
            </a:spcBef>
            <a:spcAft>
              <a:spcPct val="35000"/>
            </a:spcAft>
            <a:buNone/>
          </a:pPr>
          <a:r>
            <a:rPr lang="en-US" sz="1500" kern="1200" dirty="0"/>
            <a:t>Brexit Day: 31</a:t>
          </a:r>
          <a:r>
            <a:rPr lang="en-US" sz="1500" kern="1200" baseline="30000" dirty="0"/>
            <a:t>st</a:t>
          </a:r>
          <a:r>
            <a:rPr lang="en-US" sz="1500" kern="1200" dirty="0"/>
            <a:t> January 2020. Withdrawal Treaty entered into force (covers UK £ settlement, UK-EU citizens rights and UK/NI customs border) </a:t>
          </a:r>
        </a:p>
      </dsp:txBody>
      <dsp:txXfrm>
        <a:off x="1493938" y="2552"/>
        <a:ext cx="5145401" cy="1293453"/>
      </dsp:txXfrm>
    </dsp:sp>
    <dsp:sp modelId="{3FAF7E6B-000D-4C04-AE84-03A5AF3D89B2}">
      <dsp:nvSpPr>
        <dsp:cNvPr id="0" name=""/>
        <dsp:cNvSpPr/>
      </dsp:nvSpPr>
      <dsp:spPr>
        <a:xfrm>
          <a:off x="0" y="1619368"/>
          <a:ext cx="6639340" cy="12934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2AA313-ABFB-43E1-A43A-F638D8062AA1}">
      <dsp:nvSpPr>
        <dsp:cNvPr id="0" name=""/>
        <dsp:cNvSpPr/>
      </dsp:nvSpPr>
      <dsp:spPr>
        <a:xfrm>
          <a:off x="391269" y="1910395"/>
          <a:ext cx="711399" cy="7113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647CB3-C8CF-479B-8903-7147F52FA5C8}">
      <dsp:nvSpPr>
        <dsp:cNvPr id="0" name=""/>
        <dsp:cNvSpPr/>
      </dsp:nvSpPr>
      <dsp:spPr>
        <a:xfrm>
          <a:off x="1493938" y="1619368"/>
          <a:ext cx="5145401" cy="129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90" tIns="136890" rIns="136890" bIns="136890" numCol="1" spcCol="1270" anchor="ctr" anchorCtr="0">
          <a:noAutofit/>
        </a:bodyPr>
        <a:lstStyle/>
        <a:p>
          <a:pPr marL="0" lvl="0" indent="0" algn="l" defTabSz="666750">
            <a:lnSpc>
              <a:spcPct val="100000"/>
            </a:lnSpc>
            <a:spcBef>
              <a:spcPct val="0"/>
            </a:spcBef>
            <a:spcAft>
              <a:spcPct val="35000"/>
            </a:spcAft>
            <a:buNone/>
          </a:pPr>
          <a:r>
            <a:rPr lang="en-US" sz="1500" kern="1200" dirty="0"/>
            <a:t>Talks enter Phase 2:  Trade Deal + concurrent talks on ‘level playing field’, fisheries, internal security &amp; governance.</a:t>
          </a:r>
        </a:p>
      </dsp:txBody>
      <dsp:txXfrm>
        <a:off x="1493938" y="1619368"/>
        <a:ext cx="5145401" cy="1293453"/>
      </dsp:txXfrm>
    </dsp:sp>
    <dsp:sp modelId="{EE96EBD4-086E-4519-9B89-E79E904A9B42}">
      <dsp:nvSpPr>
        <dsp:cNvPr id="0" name=""/>
        <dsp:cNvSpPr/>
      </dsp:nvSpPr>
      <dsp:spPr>
        <a:xfrm>
          <a:off x="0" y="3236185"/>
          <a:ext cx="6639340" cy="12934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9F4EC1-8891-4B2A-AAB9-7E7F7EF006C6}">
      <dsp:nvSpPr>
        <dsp:cNvPr id="0" name=""/>
        <dsp:cNvSpPr/>
      </dsp:nvSpPr>
      <dsp:spPr>
        <a:xfrm>
          <a:off x="391269" y="3527212"/>
          <a:ext cx="711399" cy="7113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1EC25D-1F37-4E16-8798-77B2C71AFA05}">
      <dsp:nvSpPr>
        <dsp:cNvPr id="0" name=""/>
        <dsp:cNvSpPr/>
      </dsp:nvSpPr>
      <dsp:spPr>
        <a:xfrm>
          <a:off x="1493938" y="3236185"/>
          <a:ext cx="5145401" cy="129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90" tIns="136890" rIns="136890" bIns="136890" numCol="1" spcCol="1270" anchor="ctr" anchorCtr="0">
          <a:noAutofit/>
        </a:bodyPr>
        <a:lstStyle/>
        <a:p>
          <a:pPr marL="0" lvl="0" indent="0" algn="l" defTabSz="666750">
            <a:lnSpc>
              <a:spcPct val="100000"/>
            </a:lnSpc>
            <a:spcBef>
              <a:spcPct val="0"/>
            </a:spcBef>
            <a:spcAft>
              <a:spcPct val="35000"/>
            </a:spcAft>
            <a:buNone/>
          </a:pPr>
          <a:r>
            <a:rPr lang="en-US" sz="1500" kern="1200" dirty="0"/>
            <a:t>Transition expires 31</a:t>
          </a:r>
          <a:r>
            <a:rPr lang="en-US" sz="1500" kern="1200" baseline="30000" dirty="0"/>
            <a:t>st</a:t>
          </a:r>
          <a:r>
            <a:rPr lang="en-US" sz="1500" kern="1200" dirty="0"/>
            <a:t> December 2020. Can be extended;  request must be made by 30</a:t>
          </a:r>
          <a:r>
            <a:rPr lang="en-US" sz="1500" kern="1200" baseline="30000" dirty="0"/>
            <a:t>th</a:t>
          </a:r>
          <a:r>
            <a:rPr lang="en-US" sz="1500" kern="1200" dirty="0"/>
            <a:t> June 2020.</a:t>
          </a:r>
        </a:p>
        <a:p>
          <a:pPr marL="0" lvl="0" indent="0" algn="l" defTabSz="666750">
            <a:lnSpc>
              <a:spcPct val="100000"/>
            </a:lnSpc>
            <a:spcBef>
              <a:spcPct val="0"/>
            </a:spcBef>
            <a:spcAft>
              <a:spcPct val="35000"/>
            </a:spcAft>
            <a:buNone/>
          </a:pPr>
          <a:r>
            <a:rPr lang="en-US" sz="1500" kern="1200" dirty="0"/>
            <a:t>Northern Irish Protocol in effect Jan 1 2021 with or without a deal; no border checks but Northern Irish ports checks. </a:t>
          </a:r>
        </a:p>
      </dsp:txBody>
      <dsp:txXfrm>
        <a:off x="1493938" y="3236185"/>
        <a:ext cx="5145401" cy="1293453"/>
      </dsp:txXfrm>
    </dsp:sp>
    <dsp:sp modelId="{DB64727B-A601-4BC6-BE4C-820952F005C0}">
      <dsp:nvSpPr>
        <dsp:cNvPr id="0" name=""/>
        <dsp:cNvSpPr/>
      </dsp:nvSpPr>
      <dsp:spPr>
        <a:xfrm>
          <a:off x="0" y="4853002"/>
          <a:ext cx="6639340" cy="12934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B2297-775E-4C16-9283-6B144B47EEBA}">
      <dsp:nvSpPr>
        <dsp:cNvPr id="0" name=""/>
        <dsp:cNvSpPr/>
      </dsp:nvSpPr>
      <dsp:spPr>
        <a:xfrm>
          <a:off x="391269" y="5144029"/>
          <a:ext cx="711399" cy="7113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507824-4C5E-44B9-8E30-D3046D4A02E8}">
      <dsp:nvSpPr>
        <dsp:cNvPr id="0" name=""/>
        <dsp:cNvSpPr/>
      </dsp:nvSpPr>
      <dsp:spPr>
        <a:xfrm>
          <a:off x="1493938" y="4853002"/>
          <a:ext cx="5145401" cy="129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90" tIns="136890" rIns="136890" bIns="136890" numCol="1" spcCol="1270" anchor="ctr" anchorCtr="0">
          <a:noAutofit/>
        </a:bodyPr>
        <a:lstStyle/>
        <a:p>
          <a:pPr marL="0" lvl="0" indent="0" algn="l" defTabSz="666750">
            <a:lnSpc>
              <a:spcPct val="100000"/>
            </a:lnSpc>
            <a:spcBef>
              <a:spcPct val="0"/>
            </a:spcBef>
            <a:spcAft>
              <a:spcPct val="35000"/>
            </a:spcAft>
            <a:buNone/>
          </a:pPr>
          <a:r>
            <a:rPr lang="en-US" sz="1500" kern="1200" dirty="0"/>
            <a:t>During the transition, Britain remains within the Single Market and Customs Union and under the rules of the EU, including jurisdiction of CJEU. However, it loses its seat at the EU Council and MEPs.</a:t>
          </a:r>
        </a:p>
      </dsp:txBody>
      <dsp:txXfrm>
        <a:off x="1493938" y="4853002"/>
        <a:ext cx="5145401" cy="129345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6FD11-35A9-0D41-B994-82A1E2A37629}" type="datetimeFigureOut">
              <a:rPr lang="en-US" smtClean="0"/>
              <a:t>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13A82-4BAE-EB4A-A740-237DBC499CB8}" type="slidenum">
              <a:rPr lang="en-US" smtClean="0"/>
              <a:t>‹#›</a:t>
            </a:fld>
            <a:endParaRPr lang="en-US"/>
          </a:p>
        </p:txBody>
      </p:sp>
    </p:spTree>
    <p:extLst>
      <p:ext uri="{BB962C8B-B14F-4D97-AF65-F5344CB8AC3E}">
        <p14:creationId xmlns:p14="http://schemas.microsoft.com/office/powerpoint/2010/main" val="973833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trade will be vital to economic recovery from Covid-19’, The Guardian, 17/05/2020</a:t>
            </a:r>
          </a:p>
        </p:txBody>
      </p:sp>
      <p:sp>
        <p:nvSpPr>
          <p:cNvPr id="4" name="Slide Number Placeholder 3"/>
          <p:cNvSpPr>
            <a:spLocks noGrp="1"/>
          </p:cNvSpPr>
          <p:nvPr>
            <p:ph type="sldNum" sz="quarter" idx="5"/>
          </p:nvPr>
        </p:nvSpPr>
        <p:spPr/>
        <p:txBody>
          <a:bodyPr/>
          <a:lstStyle/>
          <a:p>
            <a:fld id="{C8713A82-4BAE-EB4A-A740-237DBC499CB8}" type="slidenum">
              <a:rPr lang="en-US" smtClean="0"/>
              <a:t>8</a:t>
            </a:fld>
            <a:endParaRPr lang="en-US"/>
          </a:p>
        </p:txBody>
      </p:sp>
    </p:spTree>
    <p:extLst>
      <p:ext uri="{BB962C8B-B14F-4D97-AF65-F5344CB8AC3E}">
        <p14:creationId xmlns:p14="http://schemas.microsoft.com/office/powerpoint/2010/main" val="176529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64CF0F8-0192-1F4D-9DA7-983B0D938574}" type="datetimeFigureOut">
              <a:rPr lang="en-US" smtClean="0"/>
              <a:t>5/20/20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C48C1A6-3C3D-6346-8B61-F0406D02173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68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64CF0F8-0192-1F4D-9DA7-983B0D938574}"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8C1A6-3C3D-6346-8B61-F0406D02173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8964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64CF0F8-0192-1F4D-9DA7-983B0D938574}"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8C1A6-3C3D-6346-8B61-F0406D02173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678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64CF0F8-0192-1F4D-9DA7-983B0D938574}"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8C1A6-3C3D-6346-8B61-F0406D02173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6322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64CF0F8-0192-1F4D-9DA7-983B0D938574}"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8C1A6-3C3D-6346-8B61-F0406D02173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987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64CF0F8-0192-1F4D-9DA7-983B0D938574}" type="datetimeFigureOut">
              <a:rPr lang="en-US" smtClean="0"/>
              <a:t>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8C1A6-3C3D-6346-8B61-F0406D02173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858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64CF0F8-0192-1F4D-9DA7-983B0D938574}" type="datetimeFigureOut">
              <a:rPr lang="en-US" smtClean="0"/>
              <a:t>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48C1A6-3C3D-6346-8B61-F0406D02173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026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64CF0F8-0192-1F4D-9DA7-983B0D938574}" type="datetimeFigureOut">
              <a:rPr lang="en-US" smtClean="0"/>
              <a:t>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48C1A6-3C3D-6346-8B61-F0406D02173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334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CF0F8-0192-1F4D-9DA7-983B0D938574}" type="datetimeFigureOut">
              <a:rPr lang="en-US" smtClean="0"/>
              <a:t>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48C1A6-3C3D-6346-8B61-F0406D021734}" type="slidenum">
              <a:rPr lang="en-US" smtClean="0"/>
              <a:t>‹#›</a:t>
            </a:fld>
            <a:endParaRPr lang="en-US"/>
          </a:p>
        </p:txBody>
      </p:sp>
    </p:spTree>
    <p:extLst>
      <p:ext uri="{BB962C8B-B14F-4D97-AF65-F5344CB8AC3E}">
        <p14:creationId xmlns:p14="http://schemas.microsoft.com/office/powerpoint/2010/main" val="85293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4CF0F8-0192-1F4D-9DA7-983B0D938574}" type="datetimeFigureOut">
              <a:rPr lang="en-US" smtClean="0"/>
              <a:t>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8C1A6-3C3D-6346-8B61-F0406D02173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896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64CF0F8-0192-1F4D-9DA7-983B0D938574}" type="datetimeFigureOut">
              <a:rPr lang="en-US" smtClean="0"/>
              <a:t>5/20/20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C48C1A6-3C3D-6346-8B61-F0406D02173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251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64CF0F8-0192-1F4D-9DA7-983B0D938574}" type="datetimeFigureOut">
              <a:rPr lang="en-US" smtClean="0"/>
              <a:t>5/20/20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C48C1A6-3C3D-6346-8B61-F0406D02173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756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tif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politico.com/news/2020/05/14/coronavirus-economic-collapse-rust-belt-trump-259657" TargetMode="External"/><Relationship Id="rId13" Type="http://schemas.openxmlformats.org/officeDocument/2006/relationships/hyperlink" Target="https://www.imperial.ac.uk/news/197473/how-will-coronavirus-shape-response-climate/" TargetMode="External"/><Relationship Id="rId3" Type="http://schemas.openxmlformats.org/officeDocument/2006/relationships/hyperlink" Target="https://www.economist.com/leaders/2020/05/14/has-covid-19-killed-globalisation" TargetMode="External"/><Relationship Id="rId7" Type="http://schemas.openxmlformats.org/officeDocument/2006/relationships/hyperlink" Target="https://edition.cnn.com/2020/05/15/politics/trump-economy-analysis/index.html" TargetMode="External"/><Relationship Id="rId12" Type="http://schemas.openxmlformats.org/officeDocument/2006/relationships/hyperlink" Target="http://www.climateaction.org/webinars/covid-19-what-does-this-mean-for-the-fight-against-climate-change" TargetMode="External"/><Relationship Id="rId2" Type="http://schemas.openxmlformats.org/officeDocument/2006/relationships/hyperlink" Target="http://www.lse.ac.uk/GranthamInstitute/news/covid-19-emissions-trading-and-the-implications-for-a-uk-ets/" TargetMode="External"/><Relationship Id="rId16" Type="http://schemas.openxmlformats.org/officeDocument/2006/relationships/hyperlink" Target="https://www.bloomberg.com/news/articles/2020-05-19/u-k-sets-out-post-brexit-tariffs-plan-cutting-import-duties" TargetMode="External"/><Relationship Id="rId1" Type="http://schemas.openxmlformats.org/officeDocument/2006/relationships/slideLayout" Target="../slideLayouts/slideLayout2.xml"/><Relationship Id="rId6" Type="http://schemas.openxmlformats.org/officeDocument/2006/relationships/hyperlink" Target="https://oilprice.com/Energy/Crude-Oil/7-Oil-Countries-Hit-Hard-By-The-COVID-19-Crisis.html" TargetMode="External"/><Relationship Id="rId11" Type="http://schemas.openxmlformats.org/officeDocument/2006/relationships/hyperlink" Target="https://theconversation.com/are-populist-leaders-a-liability-during-covid-19-135431" TargetMode="External"/><Relationship Id="rId5" Type="http://schemas.openxmlformats.org/officeDocument/2006/relationships/hyperlink" Target="https://fpc.org.uk/the-impact-of-covid-19-a-case-for-maintaining-external-aid-commitments-and-international-cooperation/" TargetMode="External"/><Relationship Id="rId15" Type="http://schemas.openxmlformats.org/officeDocument/2006/relationships/hyperlink" Target="https://foreignpolicy.com/2020/05/13/european-central-bank-myth-monetary-policy-german-court-ruling/" TargetMode="External"/><Relationship Id="rId10" Type="http://schemas.openxmlformats.org/officeDocument/2006/relationships/hyperlink" Target="https://bfpg.co.uk/2020/04/covid-19-populism/" TargetMode="External"/><Relationship Id="rId4" Type="http://schemas.openxmlformats.org/officeDocument/2006/relationships/hyperlink" Target="https://www.chathamhouse.org/expert/comment/hurdles-developing-covid-19-vaccine-why-international-cooperation-needed" TargetMode="External"/><Relationship Id="rId9" Type="http://schemas.openxmlformats.org/officeDocument/2006/relationships/hyperlink" Target="https://voxeu.org/article/political-participation-populism-and-covid-19-crisis" TargetMode="External"/><Relationship Id="rId14" Type="http://schemas.openxmlformats.org/officeDocument/2006/relationships/hyperlink" Target="https://www.irishtimes.com/news/world/europe/how-a-german-court-fired-a-shot-that-could-unravel-the-eu-1.425276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BF27-5B9B-5646-AB08-71646D44A27A}"/>
              </a:ext>
            </a:extLst>
          </p:cNvPr>
          <p:cNvSpPr>
            <a:spLocks noGrp="1"/>
          </p:cNvSpPr>
          <p:nvPr>
            <p:ph type="ctrTitle"/>
          </p:nvPr>
        </p:nvSpPr>
        <p:spPr/>
        <p:txBody>
          <a:bodyPr>
            <a:normAutofit fontScale="90000"/>
          </a:bodyPr>
          <a:lstStyle/>
          <a:p>
            <a:br>
              <a:rPr lang="en-US" dirty="0"/>
            </a:br>
            <a:r>
              <a:rPr lang="en-US" dirty="0"/>
              <a:t>2020 Post </a:t>
            </a:r>
            <a:r>
              <a:rPr lang="en-US" dirty="0" err="1"/>
              <a:t>Covid</a:t>
            </a:r>
            <a:r>
              <a:rPr lang="en-US" dirty="0"/>
              <a:t> appraisals:</a:t>
            </a:r>
          </a:p>
        </p:txBody>
      </p:sp>
      <p:sp>
        <p:nvSpPr>
          <p:cNvPr id="3" name="Subtitle 2">
            <a:extLst>
              <a:ext uri="{FF2B5EF4-FFF2-40B4-BE49-F238E27FC236}">
                <a16:creationId xmlns:a16="http://schemas.microsoft.com/office/drawing/2014/main" id="{A3C4DD7F-F44B-5C46-BD2B-E162D9BD1D99}"/>
              </a:ext>
            </a:extLst>
          </p:cNvPr>
          <p:cNvSpPr>
            <a:spLocks noGrp="1"/>
          </p:cNvSpPr>
          <p:nvPr>
            <p:ph type="subTitle" idx="1"/>
          </p:nvPr>
        </p:nvSpPr>
        <p:spPr>
          <a:xfrm>
            <a:off x="2417780" y="3531204"/>
            <a:ext cx="9495924" cy="2458779"/>
          </a:xfrm>
        </p:spPr>
        <p:txBody>
          <a:bodyPr>
            <a:normAutofit/>
          </a:bodyPr>
          <a:lstStyle/>
          <a:p>
            <a:r>
              <a:rPr lang="en-US" dirty="0"/>
              <a:t>Professor </a:t>
            </a:r>
            <a:r>
              <a:rPr lang="en-US" dirty="0" err="1"/>
              <a:t>amelia</a:t>
            </a:r>
            <a:r>
              <a:rPr lang="en-US" dirty="0"/>
              <a:t> Hadfield, Head of the </a:t>
            </a:r>
            <a:r>
              <a:rPr lang="en-US" b="1" dirty="0"/>
              <a:t>department of politics</a:t>
            </a:r>
          </a:p>
          <a:p>
            <a:r>
              <a:rPr lang="en-US" dirty="0"/>
              <a:t>Founder &amp; director of the </a:t>
            </a:r>
            <a:r>
              <a:rPr lang="en-US" i="1" dirty="0"/>
              <a:t>Centre for Britain and Europe</a:t>
            </a:r>
          </a:p>
          <a:p>
            <a:r>
              <a:rPr lang="en-US" b="1" dirty="0"/>
              <a:t>University of surrey</a:t>
            </a:r>
          </a:p>
          <a:p>
            <a:r>
              <a:rPr lang="en-US" dirty="0" err="1"/>
              <a:t>a.hadfield@surrey.ac.uk</a:t>
            </a:r>
            <a:endParaRPr lang="en-US" dirty="0"/>
          </a:p>
        </p:txBody>
      </p:sp>
    </p:spTree>
    <p:extLst>
      <p:ext uri="{BB962C8B-B14F-4D97-AF65-F5344CB8AC3E}">
        <p14:creationId xmlns:p14="http://schemas.microsoft.com/office/powerpoint/2010/main" val="137496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8D465C-4704-44BD-AB07-135F69B78FF5}"/>
              </a:ext>
            </a:extLst>
          </p:cNvPr>
          <p:cNvPicPr>
            <a:picLocks noChangeAspect="1"/>
          </p:cNvPicPr>
          <p:nvPr/>
        </p:nvPicPr>
        <p:blipFill rotWithShape="1">
          <a:blip r:embed="rId2">
            <a:alphaModFix amt="50000"/>
          </a:blip>
          <a:srcRect t="15728" r="-1" b="-1"/>
          <a:stretch/>
        </p:blipFill>
        <p:spPr>
          <a:xfrm>
            <a:off x="-1" y="42266"/>
            <a:ext cx="12191695" cy="6857990"/>
          </a:xfrm>
          <a:prstGeom prst="rect">
            <a:avLst/>
          </a:prstGeom>
        </p:spPr>
      </p:pic>
      <p:sp>
        <p:nvSpPr>
          <p:cNvPr id="2" name="Title 1">
            <a:extLst>
              <a:ext uri="{FF2B5EF4-FFF2-40B4-BE49-F238E27FC236}">
                <a16:creationId xmlns:a16="http://schemas.microsoft.com/office/drawing/2014/main" id="{68EB1B71-0CB3-B744-BD21-523B37489A28}"/>
              </a:ext>
            </a:extLst>
          </p:cNvPr>
          <p:cNvSpPr>
            <a:spLocks noGrp="1"/>
          </p:cNvSpPr>
          <p:nvPr>
            <p:ph type="title"/>
          </p:nvPr>
        </p:nvSpPr>
        <p:spPr/>
        <p:txBody>
          <a:bodyPr anchor="ctr">
            <a:normAutofit/>
          </a:bodyPr>
          <a:lstStyle/>
          <a:p>
            <a:r>
              <a:rPr lang="en-GB" dirty="0"/>
              <a:t>Trump’s election strategy: up with the </a:t>
            </a:r>
            <a:r>
              <a:rPr lang="en-GB" dirty="0" err="1"/>
              <a:t>dow</a:t>
            </a:r>
            <a:r>
              <a:rPr lang="en-GB" dirty="0"/>
              <a:t> jones &amp; down with china </a:t>
            </a:r>
          </a:p>
        </p:txBody>
      </p:sp>
      <p:sp>
        <p:nvSpPr>
          <p:cNvPr id="9" name="Content Placeholder 8">
            <a:extLst>
              <a:ext uri="{FF2B5EF4-FFF2-40B4-BE49-F238E27FC236}">
                <a16:creationId xmlns:a16="http://schemas.microsoft.com/office/drawing/2014/main" id="{A1636542-3AC7-B94E-B69B-902BF5BC1264}"/>
              </a:ext>
            </a:extLst>
          </p:cNvPr>
          <p:cNvSpPr>
            <a:spLocks noGrp="1"/>
          </p:cNvSpPr>
          <p:nvPr>
            <p:ph sz="half" idx="2"/>
          </p:nvPr>
        </p:nvSpPr>
        <p:spPr>
          <a:xfrm>
            <a:off x="6092484" y="1894054"/>
            <a:ext cx="6099516" cy="4840657"/>
          </a:xfrm>
        </p:spPr>
        <p:txBody>
          <a:bodyPr>
            <a:normAutofit fontScale="92500" lnSpcReduction="10000"/>
          </a:bodyPr>
          <a:lstStyle/>
          <a:p>
            <a:r>
              <a:rPr lang="en-US" dirty="0"/>
              <a:t>Trump accusing Beijing of ‘doing anything they can’ to lose his 2020 re-election</a:t>
            </a:r>
          </a:p>
          <a:p>
            <a:r>
              <a:rPr lang="en-US" dirty="0"/>
              <a:t>Increasingly blaming China for the pandemic, from origin to spread to recovery </a:t>
            </a:r>
          </a:p>
          <a:p>
            <a:r>
              <a:rPr lang="en-US" dirty="0"/>
              <a:t>Republican candidates encouraged to aggressively target Beijing in public remarks on the pandemic</a:t>
            </a:r>
          </a:p>
          <a:p>
            <a:r>
              <a:rPr lang="en-US" dirty="0"/>
              <a:t>Accuses China of undermining the trade deal concluded with Xi Jinping in Jan 2020</a:t>
            </a:r>
          </a:p>
          <a:p>
            <a:r>
              <a:rPr lang="en-US" dirty="0"/>
              <a:t>Argues Biden is Beijing’s preferred candidate to ease the pressure on US-China trade relations</a:t>
            </a:r>
          </a:p>
          <a:p>
            <a:r>
              <a:rPr lang="en-US" dirty="0"/>
              <a:t>China ‘resolutely opposes’ international investigations into the pandemic as deeply stigmatizing </a:t>
            </a:r>
          </a:p>
        </p:txBody>
      </p:sp>
      <p:sp>
        <p:nvSpPr>
          <p:cNvPr id="7" name="Title 1">
            <a:extLst>
              <a:ext uri="{FF2B5EF4-FFF2-40B4-BE49-F238E27FC236}">
                <a16:creationId xmlns:a16="http://schemas.microsoft.com/office/drawing/2014/main" id="{8D420932-D9A1-824D-A592-6815512D3536}"/>
              </a:ext>
            </a:extLst>
          </p:cNvPr>
          <p:cNvSpPr txBox="1">
            <a:spLocks/>
          </p:cNvSpPr>
          <p:nvPr/>
        </p:nvSpPr>
        <p:spPr>
          <a:xfrm>
            <a:off x="306" y="1880171"/>
            <a:ext cx="12191694" cy="49778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GB" dirty="0"/>
          </a:p>
          <a:p>
            <a:endParaRPr lang="en-GB" dirty="0"/>
          </a:p>
        </p:txBody>
      </p:sp>
      <p:sp>
        <p:nvSpPr>
          <p:cNvPr id="11" name="Content Placeholder 10">
            <a:extLst>
              <a:ext uri="{FF2B5EF4-FFF2-40B4-BE49-F238E27FC236}">
                <a16:creationId xmlns:a16="http://schemas.microsoft.com/office/drawing/2014/main" id="{05254BA7-54D8-E948-855C-543CF084E492}"/>
              </a:ext>
            </a:extLst>
          </p:cNvPr>
          <p:cNvSpPr>
            <a:spLocks noGrp="1"/>
          </p:cNvSpPr>
          <p:nvPr>
            <p:ph sz="half" idx="1"/>
          </p:nvPr>
        </p:nvSpPr>
        <p:spPr>
          <a:xfrm>
            <a:off x="164387" y="1894054"/>
            <a:ext cx="5927791" cy="4840657"/>
          </a:xfrm>
        </p:spPr>
        <p:txBody>
          <a:bodyPr>
            <a:normAutofit fontScale="92500" lnSpcReduction="10000"/>
          </a:bodyPr>
          <a:lstStyle/>
          <a:p>
            <a:r>
              <a:rPr lang="en-US" dirty="0"/>
              <a:t>US economy has shrunk by 4.8% annual rate in 2020 first quarter </a:t>
            </a:r>
          </a:p>
          <a:p>
            <a:r>
              <a:rPr lang="en-US" dirty="0"/>
              <a:t>Trump now largely abandoning public health strategy in </a:t>
            </a:r>
            <a:r>
              <a:rPr lang="en-US" dirty="0" err="1"/>
              <a:t>favour</a:t>
            </a:r>
            <a:r>
              <a:rPr lang="en-US" dirty="0"/>
              <a:t> of economic boosting, scrapping task force briefings for ‘America Together: Returning to Work’</a:t>
            </a:r>
          </a:p>
          <a:p>
            <a:r>
              <a:rPr lang="en-US" dirty="0" err="1"/>
              <a:t>Dr</a:t>
            </a:r>
            <a:r>
              <a:rPr lang="en-US" dirty="0"/>
              <a:t> Anthony </a:t>
            </a:r>
            <a:r>
              <a:rPr lang="en-US" dirty="0" err="1"/>
              <a:t>Fauci</a:t>
            </a:r>
            <a:r>
              <a:rPr lang="en-US" dirty="0"/>
              <a:t> (US Infectious Diseases) warns of a rebound of new cases if the US rushes towards premature reopening of business &amp; society </a:t>
            </a:r>
          </a:p>
          <a:p>
            <a:r>
              <a:rPr lang="en-US" dirty="0"/>
              <a:t>‘They’ve decided that the political damage from a collapsed economy is greater than losing as many as 90,000 Americans just in June… it’s a grisly realpolitik’ (Rick Wilson, Republican strategist)</a:t>
            </a:r>
          </a:p>
          <a:p>
            <a:r>
              <a:rPr lang="en-US" dirty="0"/>
              <a:t>Decision-making guided largely by re-election prospects</a:t>
            </a:r>
          </a:p>
        </p:txBody>
      </p:sp>
    </p:spTree>
    <p:extLst>
      <p:ext uri="{BB962C8B-B14F-4D97-AF65-F5344CB8AC3E}">
        <p14:creationId xmlns:p14="http://schemas.microsoft.com/office/powerpoint/2010/main" val="238295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4">
            <a:extLst>
              <a:ext uri="{FF2B5EF4-FFF2-40B4-BE49-F238E27FC236}">
                <a16:creationId xmlns:a16="http://schemas.microsoft.com/office/drawing/2014/main" id="{77C8EFBC-D8D3-4085-BBBC-6DBC6938FE8D}"/>
              </a:ext>
            </a:extLst>
          </p:cNvPr>
          <p:cNvPicPr>
            <a:picLocks noChangeAspect="1"/>
          </p:cNvPicPr>
          <p:nvPr/>
        </p:nvPicPr>
        <p:blipFill rotWithShape="1">
          <a:blip r:embed="rId2">
            <a:alphaModFix amt="50000"/>
          </a:blip>
          <a:srcRect l="5531" r="10916" b="1"/>
          <a:stretch/>
        </p:blipFill>
        <p:spPr>
          <a:xfrm>
            <a:off x="0" y="10293"/>
            <a:ext cx="12191695" cy="6857990"/>
          </a:xfrm>
          <a:prstGeom prst="rect">
            <a:avLst/>
          </a:prstGeom>
        </p:spPr>
      </p:pic>
      <p:sp>
        <p:nvSpPr>
          <p:cNvPr id="2" name="Title 1">
            <a:extLst>
              <a:ext uri="{FF2B5EF4-FFF2-40B4-BE49-F238E27FC236}">
                <a16:creationId xmlns:a16="http://schemas.microsoft.com/office/drawing/2014/main" id="{0354692B-DB1E-B240-A536-972E04C286D3}"/>
              </a:ext>
            </a:extLst>
          </p:cNvPr>
          <p:cNvSpPr>
            <a:spLocks noGrp="1"/>
          </p:cNvSpPr>
          <p:nvPr>
            <p:ph type="title"/>
          </p:nvPr>
        </p:nvSpPr>
        <p:spPr>
          <a:xfrm>
            <a:off x="1449217" y="188440"/>
            <a:ext cx="9605635" cy="1059305"/>
          </a:xfrm>
        </p:spPr>
        <p:txBody>
          <a:bodyPr anchor="ctr">
            <a:normAutofit fontScale="90000"/>
          </a:bodyPr>
          <a:lstStyle/>
          <a:p>
            <a:r>
              <a:rPr lang="en-GB" dirty="0"/>
              <a:t>Will countries with weakened economies seek refuge in populism, or revert to ‘safer’ traditional political parties?</a:t>
            </a:r>
            <a:endParaRPr lang="en-US" dirty="0"/>
          </a:p>
        </p:txBody>
      </p:sp>
      <p:sp>
        <p:nvSpPr>
          <p:cNvPr id="5" name="Content Placeholder 4">
            <a:extLst>
              <a:ext uri="{FF2B5EF4-FFF2-40B4-BE49-F238E27FC236}">
                <a16:creationId xmlns:a16="http://schemas.microsoft.com/office/drawing/2014/main" id="{1B8B021C-3174-624A-BEF6-0B10BE5D7DB6}"/>
              </a:ext>
            </a:extLst>
          </p:cNvPr>
          <p:cNvSpPr>
            <a:spLocks noGrp="1"/>
          </p:cNvSpPr>
          <p:nvPr>
            <p:ph sz="half" idx="1"/>
          </p:nvPr>
        </p:nvSpPr>
        <p:spPr>
          <a:xfrm>
            <a:off x="157781" y="1908134"/>
            <a:ext cx="5938371" cy="4749518"/>
          </a:xfrm>
        </p:spPr>
        <p:txBody>
          <a:bodyPr>
            <a:normAutofit lnSpcReduction="10000"/>
          </a:bodyPr>
          <a:lstStyle/>
          <a:p>
            <a:r>
              <a:rPr lang="en-US" dirty="0"/>
              <a:t>NO</a:t>
            </a:r>
          </a:p>
          <a:p>
            <a:r>
              <a:rPr lang="en-US" dirty="0"/>
              <a:t>Flippant, opportunistic forms of populism now out of vogue</a:t>
            </a:r>
          </a:p>
          <a:p>
            <a:r>
              <a:rPr lang="en-US" dirty="0" err="1"/>
              <a:t>Covid</a:t>
            </a:r>
            <a:r>
              <a:rPr lang="en-US" dirty="0"/>
              <a:t> compels leaders to </a:t>
            </a:r>
            <a:r>
              <a:rPr lang="en-US" dirty="0" err="1"/>
              <a:t>mobilise</a:t>
            </a:r>
            <a:r>
              <a:rPr lang="en-US" dirty="0"/>
              <a:t> the full capacity of the state and institutions (civil service, academia, journalists, experts) instead of deriding them</a:t>
            </a:r>
          </a:p>
          <a:p>
            <a:r>
              <a:rPr lang="en-US" dirty="0"/>
              <a:t>Johnson &amp; Cummings: about-face in dealing with the media and experts, to ensure the statesmanlike method and the ‘rally round the flag’ effect, pragmatic issue-based patriotism rather than populism </a:t>
            </a:r>
          </a:p>
        </p:txBody>
      </p:sp>
      <p:sp>
        <p:nvSpPr>
          <p:cNvPr id="6" name="Content Placeholder 5">
            <a:extLst>
              <a:ext uri="{FF2B5EF4-FFF2-40B4-BE49-F238E27FC236}">
                <a16:creationId xmlns:a16="http://schemas.microsoft.com/office/drawing/2014/main" id="{31FD48BB-4BF0-AF4C-806B-DDF1B82594DE}"/>
              </a:ext>
            </a:extLst>
          </p:cNvPr>
          <p:cNvSpPr>
            <a:spLocks noGrp="1"/>
          </p:cNvSpPr>
          <p:nvPr>
            <p:ph sz="half" idx="2"/>
          </p:nvPr>
        </p:nvSpPr>
        <p:spPr>
          <a:xfrm>
            <a:off x="6413771" y="1654140"/>
            <a:ext cx="5504252" cy="5106256"/>
          </a:xfrm>
        </p:spPr>
        <p:txBody>
          <a:bodyPr>
            <a:normAutofit lnSpcReduction="10000"/>
          </a:bodyPr>
          <a:lstStyle/>
          <a:p>
            <a:r>
              <a:rPr lang="en-US" dirty="0"/>
              <a:t>YES </a:t>
            </a:r>
          </a:p>
          <a:p>
            <a:r>
              <a:rPr lang="en-US" dirty="0"/>
              <a:t>Right-wing and nationalist populist movement mainstreamed in movements and parties in many countries </a:t>
            </a:r>
          </a:p>
          <a:p>
            <a:r>
              <a:rPr lang="en-US" dirty="0"/>
              <a:t>Populism lite: temporarily dismantling established democratic institutions without a clear replacement (India, Israel) </a:t>
            </a:r>
          </a:p>
          <a:p>
            <a:r>
              <a:rPr lang="en-US" dirty="0"/>
              <a:t>Populism plus:  using </a:t>
            </a:r>
            <a:r>
              <a:rPr lang="en-US" dirty="0" err="1"/>
              <a:t>Covid</a:t>
            </a:r>
            <a:r>
              <a:rPr lang="en-US" dirty="0"/>
              <a:t> shutdown measures to strategically harness state powers and build an  authoritarian alternative: Hungary, Poland, Russia. </a:t>
            </a:r>
          </a:p>
          <a:p>
            <a:r>
              <a:rPr lang="en-US" dirty="0"/>
              <a:t>Problem: Pre-crisis problems created an atrophy, but the original deep social challenges are still there, likely deepened with </a:t>
            </a:r>
            <a:r>
              <a:rPr lang="en-US" dirty="0" err="1"/>
              <a:t>covid</a:t>
            </a:r>
            <a:r>
              <a:rPr lang="en-US" dirty="0"/>
              <a:t> impacts. </a:t>
            </a:r>
          </a:p>
        </p:txBody>
      </p:sp>
    </p:spTree>
    <p:extLst>
      <p:ext uri="{BB962C8B-B14F-4D97-AF65-F5344CB8AC3E}">
        <p14:creationId xmlns:p14="http://schemas.microsoft.com/office/powerpoint/2010/main" val="425534505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6D1A-C42A-C642-B616-53FFF1F28C41}"/>
              </a:ext>
            </a:extLst>
          </p:cNvPr>
          <p:cNvSpPr>
            <a:spLocks noGrp="1"/>
          </p:cNvSpPr>
          <p:nvPr>
            <p:ph type="title"/>
          </p:nvPr>
        </p:nvSpPr>
        <p:spPr/>
        <p:txBody>
          <a:bodyPr>
            <a:normAutofit/>
          </a:bodyPr>
          <a:lstStyle/>
          <a:p>
            <a:r>
              <a:rPr lang="en-GB" dirty="0" err="1"/>
              <a:t>Covid</a:t>
            </a:r>
            <a:r>
              <a:rPr lang="en-GB" dirty="0"/>
              <a:t> populist Consequences? </a:t>
            </a:r>
          </a:p>
        </p:txBody>
      </p:sp>
      <p:sp>
        <p:nvSpPr>
          <p:cNvPr id="3" name="Content Placeholder 2">
            <a:extLst>
              <a:ext uri="{FF2B5EF4-FFF2-40B4-BE49-F238E27FC236}">
                <a16:creationId xmlns:a16="http://schemas.microsoft.com/office/drawing/2014/main" id="{A25D0198-FDDF-5F4E-88B2-8868E75FB33F}"/>
              </a:ext>
            </a:extLst>
          </p:cNvPr>
          <p:cNvSpPr>
            <a:spLocks noGrp="1"/>
          </p:cNvSpPr>
          <p:nvPr>
            <p:ph idx="1"/>
          </p:nvPr>
        </p:nvSpPr>
        <p:spPr>
          <a:xfrm>
            <a:off x="902825" y="1853754"/>
            <a:ext cx="10394066" cy="4269254"/>
          </a:xfrm>
        </p:spPr>
        <p:txBody>
          <a:bodyPr>
            <a:normAutofit lnSpcReduction="10000"/>
          </a:bodyPr>
          <a:lstStyle/>
          <a:p>
            <a:r>
              <a:rPr lang="en-US" dirty="0"/>
              <a:t>Sources of populism? Disillusionment, nationalism, protectionism, increased cultural polarization</a:t>
            </a:r>
          </a:p>
          <a:p>
            <a:r>
              <a:rPr lang="en-US" dirty="0"/>
              <a:t>For populists in opposition, drawing on any examples of these in the government’s handling of the crisis is fertile ground for producing a backlash against establishment parties.</a:t>
            </a:r>
          </a:p>
          <a:p>
            <a:r>
              <a:rPr lang="en-US" dirty="0"/>
              <a:t>For populists in government, blame regarding the origin, handling and consequences of a crisis is largely directed towards incumbents, with personal blame attached</a:t>
            </a:r>
          </a:p>
          <a:p>
            <a:r>
              <a:rPr lang="en-US" dirty="0"/>
              <a:t>The impact of regional and international cooperation in solving problems; isolating populist governments, revealing the economic consequences of isolationism itself </a:t>
            </a:r>
          </a:p>
          <a:p>
            <a:r>
              <a:rPr lang="en-US" dirty="0"/>
              <a:t>Pandemic seen to touch everyone and not obviously socially partisan (equally, good evidence of uneven class-specific impacts of lockdown)</a:t>
            </a:r>
          </a:p>
          <a:p>
            <a:r>
              <a:rPr lang="en-US" dirty="0"/>
              <a:t>Difficult to run elections during pandemic period, with low turnout of populist supporters</a:t>
            </a:r>
          </a:p>
        </p:txBody>
      </p:sp>
    </p:spTree>
    <p:extLst>
      <p:ext uri="{BB962C8B-B14F-4D97-AF65-F5344CB8AC3E}">
        <p14:creationId xmlns:p14="http://schemas.microsoft.com/office/powerpoint/2010/main" val="12294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6D1A-C42A-C642-B616-53FFF1F28C41}"/>
              </a:ext>
            </a:extLst>
          </p:cNvPr>
          <p:cNvSpPr>
            <a:spLocks noGrp="1"/>
          </p:cNvSpPr>
          <p:nvPr>
            <p:ph type="title"/>
          </p:nvPr>
        </p:nvSpPr>
        <p:spPr/>
        <p:txBody>
          <a:bodyPr>
            <a:normAutofit fontScale="90000"/>
          </a:bodyPr>
          <a:lstStyle/>
          <a:p>
            <a:r>
              <a:rPr lang="en-GB" dirty="0"/>
              <a:t>Will the crisis change our habits to the point where it has an effect on climate change?</a:t>
            </a:r>
          </a:p>
        </p:txBody>
      </p:sp>
      <p:sp>
        <p:nvSpPr>
          <p:cNvPr id="3" name="Content Placeholder 2">
            <a:extLst>
              <a:ext uri="{FF2B5EF4-FFF2-40B4-BE49-F238E27FC236}">
                <a16:creationId xmlns:a16="http://schemas.microsoft.com/office/drawing/2014/main" id="{A25D0198-FDDF-5F4E-88B2-8868E75FB33F}"/>
              </a:ext>
            </a:extLst>
          </p:cNvPr>
          <p:cNvSpPr>
            <a:spLocks noGrp="1"/>
          </p:cNvSpPr>
          <p:nvPr>
            <p:ph idx="1"/>
          </p:nvPr>
        </p:nvSpPr>
        <p:spPr>
          <a:xfrm>
            <a:off x="902825" y="1853754"/>
            <a:ext cx="10394066" cy="4269254"/>
          </a:xfrm>
        </p:spPr>
        <p:txBody>
          <a:bodyPr>
            <a:normAutofit fontScale="92500" lnSpcReduction="20000"/>
          </a:bodyPr>
          <a:lstStyle/>
          <a:p>
            <a:r>
              <a:rPr lang="en-US" dirty="0"/>
              <a:t>Big opportunities with key policies to get economies moving again </a:t>
            </a:r>
          </a:p>
          <a:p>
            <a:r>
              <a:rPr lang="en-US" dirty="0"/>
              <a:t>Install fire-optic broadband and 5G</a:t>
            </a:r>
          </a:p>
          <a:p>
            <a:r>
              <a:rPr lang="en-US" dirty="0"/>
              <a:t>More space for pedestrians and cyclists (London, New York, Barcelona, Madrid) to. Expand space allotted for cyclists to reduce crowded public transport systems </a:t>
            </a:r>
          </a:p>
          <a:p>
            <a:r>
              <a:rPr lang="en-US" dirty="0"/>
              <a:t>Levying new fossil-fuel taxes, and removing subsidies for oil, gas and coal to provide additional income for cash-strapped municipalities </a:t>
            </a:r>
          </a:p>
          <a:p>
            <a:r>
              <a:rPr lang="en-US" dirty="0"/>
              <a:t>Install electric-vehicle charging networks to encourage systemic switch to electric vehicles and get national networks in place </a:t>
            </a:r>
          </a:p>
          <a:p>
            <a:r>
              <a:rPr lang="en-US" dirty="0"/>
              <a:t>Expand cleaner public transport by using stimulus funding/low-interest borrowing for wholesale electric switches </a:t>
            </a:r>
          </a:p>
          <a:p>
            <a:r>
              <a:rPr lang="en-US" dirty="0"/>
              <a:t>Building climate-resilient infrastructure (seawalls, dikes, major reforestation and electrification) </a:t>
            </a:r>
          </a:p>
          <a:p>
            <a:endParaRPr lang="en-US" dirty="0"/>
          </a:p>
        </p:txBody>
      </p:sp>
    </p:spTree>
    <p:extLst>
      <p:ext uri="{BB962C8B-B14F-4D97-AF65-F5344CB8AC3E}">
        <p14:creationId xmlns:p14="http://schemas.microsoft.com/office/powerpoint/2010/main" val="3165241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693EBB-B271-46BB-A6E9-19125C523F66}"/>
              </a:ext>
            </a:extLst>
          </p:cNvPr>
          <p:cNvPicPr>
            <a:picLocks noChangeAspect="1"/>
          </p:cNvPicPr>
          <p:nvPr/>
        </p:nvPicPr>
        <p:blipFill rotWithShape="1">
          <a:blip r:embed="rId2">
            <a:alphaModFix amt="50000"/>
          </a:blip>
          <a:srcRect t="11434" r="-1" b="4294"/>
          <a:stretch/>
        </p:blipFill>
        <p:spPr>
          <a:xfrm>
            <a:off x="0" y="287687"/>
            <a:ext cx="12191695" cy="6857990"/>
          </a:xfrm>
          <a:prstGeom prst="rect">
            <a:avLst/>
          </a:prstGeom>
        </p:spPr>
      </p:pic>
      <p:sp>
        <p:nvSpPr>
          <p:cNvPr id="2" name="Title 1">
            <a:extLst>
              <a:ext uri="{FF2B5EF4-FFF2-40B4-BE49-F238E27FC236}">
                <a16:creationId xmlns:a16="http://schemas.microsoft.com/office/drawing/2014/main" id="{D122E967-4533-004F-83F0-EA1734046204}"/>
              </a:ext>
            </a:extLst>
          </p:cNvPr>
          <p:cNvSpPr>
            <a:spLocks noGrp="1"/>
          </p:cNvSpPr>
          <p:nvPr>
            <p:ph type="title"/>
          </p:nvPr>
        </p:nvSpPr>
        <p:spPr/>
        <p:txBody>
          <a:bodyPr anchor="ctr">
            <a:normAutofit/>
          </a:bodyPr>
          <a:lstStyle/>
          <a:p>
            <a:r>
              <a:rPr lang="en-US" dirty="0"/>
              <a:t>Climate change: </a:t>
            </a:r>
            <a:br>
              <a:rPr lang="en-US" dirty="0"/>
            </a:br>
            <a:r>
              <a:rPr lang="en-US" dirty="0"/>
              <a:t>Generalities </a:t>
            </a:r>
            <a:br>
              <a:rPr lang="en-US" dirty="0"/>
            </a:br>
            <a:endParaRPr lang="en-US" dirty="0"/>
          </a:p>
        </p:txBody>
      </p:sp>
      <p:pic>
        <p:nvPicPr>
          <p:cNvPr id="8" name="Content Placeholder 7">
            <a:extLst>
              <a:ext uri="{FF2B5EF4-FFF2-40B4-BE49-F238E27FC236}">
                <a16:creationId xmlns:a16="http://schemas.microsoft.com/office/drawing/2014/main" id="{10FF9A41-E1CD-9C4D-8394-4AD8837F443B}"/>
              </a:ext>
            </a:extLst>
          </p:cNvPr>
          <p:cNvPicPr>
            <a:picLocks noGrp="1" noChangeAspect="1"/>
          </p:cNvPicPr>
          <p:nvPr>
            <p:ph idx="1"/>
          </p:nvPr>
        </p:nvPicPr>
        <p:blipFill>
          <a:blip r:embed="rId3"/>
          <a:stretch>
            <a:fillRect/>
          </a:stretch>
        </p:blipFill>
        <p:spPr>
          <a:xfrm>
            <a:off x="5762679" y="798973"/>
            <a:ext cx="6388005" cy="4654699"/>
          </a:xfrm>
        </p:spPr>
      </p:pic>
      <p:sp>
        <p:nvSpPr>
          <p:cNvPr id="6" name="Text Placeholder 5">
            <a:extLst>
              <a:ext uri="{FF2B5EF4-FFF2-40B4-BE49-F238E27FC236}">
                <a16:creationId xmlns:a16="http://schemas.microsoft.com/office/drawing/2014/main" id="{E335D1BE-9EB4-1748-895F-E73DD95824E4}"/>
              </a:ext>
            </a:extLst>
          </p:cNvPr>
          <p:cNvSpPr>
            <a:spLocks noGrp="1"/>
          </p:cNvSpPr>
          <p:nvPr>
            <p:ph type="body" sz="half" idx="2"/>
          </p:nvPr>
        </p:nvSpPr>
        <p:spPr/>
        <p:txBody>
          <a:bodyPr/>
          <a:lstStyle/>
          <a:p>
            <a:endParaRPr lang="en-US" dirty="0"/>
          </a:p>
        </p:txBody>
      </p:sp>
      <p:pic>
        <p:nvPicPr>
          <p:cNvPr id="10" name="Picture 9">
            <a:extLst>
              <a:ext uri="{FF2B5EF4-FFF2-40B4-BE49-F238E27FC236}">
                <a16:creationId xmlns:a16="http://schemas.microsoft.com/office/drawing/2014/main" id="{02AB3128-6BCC-6D4B-B558-DA0D3C10B7A1}"/>
              </a:ext>
            </a:extLst>
          </p:cNvPr>
          <p:cNvPicPr>
            <a:picLocks noChangeAspect="1"/>
          </p:cNvPicPr>
          <p:nvPr/>
        </p:nvPicPr>
        <p:blipFill>
          <a:blip r:embed="rId4"/>
          <a:stretch>
            <a:fillRect/>
          </a:stretch>
        </p:blipFill>
        <p:spPr>
          <a:xfrm>
            <a:off x="298208" y="2667688"/>
            <a:ext cx="5166264" cy="2695987"/>
          </a:xfrm>
          <a:prstGeom prst="rect">
            <a:avLst/>
          </a:prstGeom>
        </p:spPr>
      </p:pic>
    </p:spTree>
    <p:extLst>
      <p:ext uri="{BB962C8B-B14F-4D97-AF65-F5344CB8AC3E}">
        <p14:creationId xmlns:p14="http://schemas.microsoft.com/office/powerpoint/2010/main" val="2201626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693EBB-B271-46BB-A6E9-19125C523F66}"/>
              </a:ext>
            </a:extLst>
          </p:cNvPr>
          <p:cNvPicPr>
            <a:picLocks noChangeAspect="1"/>
          </p:cNvPicPr>
          <p:nvPr/>
        </p:nvPicPr>
        <p:blipFill rotWithShape="1">
          <a:blip r:embed="rId2">
            <a:alphaModFix amt="50000"/>
          </a:blip>
          <a:srcRect t="11434" r="-1" b="4294"/>
          <a:stretch/>
        </p:blipFill>
        <p:spPr>
          <a:xfrm>
            <a:off x="0" y="287687"/>
            <a:ext cx="12191695" cy="6857990"/>
          </a:xfrm>
          <a:prstGeom prst="rect">
            <a:avLst/>
          </a:prstGeom>
        </p:spPr>
      </p:pic>
      <p:sp>
        <p:nvSpPr>
          <p:cNvPr id="2" name="Title 1">
            <a:extLst>
              <a:ext uri="{FF2B5EF4-FFF2-40B4-BE49-F238E27FC236}">
                <a16:creationId xmlns:a16="http://schemas.microsoft.com/office/drawing/2014/main" id="{D122E967-4533-004F-83F0-EA1734046204}"/>
              </a:ext>
            </a:extLst>
          </p:cNvPr>
          <p:cNvSpPr>
            <a:spLocks noGrp="1"/>
          </p:cNvSpPr>
          <p:nvPr>
            <p:ph type="title"/>
          </p:nvPr>
        </p:nvSpPr>
        <p:spPr/>
        <p:txBody>
          <a:bodyPr anchor="ctr">
            <a:normAutofit/>
          </a:bodyPr>
          <a:lstStyle/>
          <a:p>
            <a:br>
              <a:rPr lang="en-US" dirty="0"/>
            </a:br>
            <a:endParaRPr lang="en-US" dirty="0"/>
          </a:p>
        </p:txBody>
      </p:sp>
      <p:sp>
        <p:nvSpPr>
          <p:cNvPr id="6" name="Text Placeholder 5">
            <a:extLst>
              <a:ext uri="{FF2B5EF4-FFF2-40B4-BE49-F238E27FC236}">
                <a16:creationId xmlns:a16="http://schemas.microsoft.com/office/drawing/2014/main" id="{E335D1BE-9EB4-1748-895F-E73DD95824E4}"/>
              </a:ext>
            </a:extLst>
          </p:cNvPr>
          <p:cNvSpPr>
            <a:spLocks noGrp="1"/>
          </p:cNvSpPr>
          <p:nvPr>
            <p:ph type="body" sz="half" idx="2"/>
          </p:nvPr>
        </p:nvSpPr>
        <p:spPr/>
        <p:txBody>
          <a:bodyPr/>
          <a:lstStyle/>
          <a:p>
            <a:endParaRPr lang="en-US" dirty="0"/>
          </a:p>
        </p:txBody>
      </p:sp>
      <p:pic>
        <p:nvPicPr>
          <p:cNvPr id="16" name="Content Placeholder 15">
            <a:extLst>
              <a:ext uri="{FF2B5EF4-FFF2-40B4-BE49-F238E27FC236}">
                <a16:creationId xmlns:a16="http://schemas.microsoft.com/office/drawing/2014/main" id="{A4AD8278-5995-0F41-B71D-1C7432F401E0}"/>
              </a:ext>
            </a:extLst>
          </p:cNvPr>
          <p:cNvPicPr>
            <a:picLocks noGrp="1" noChangeAspect="1"/>
          </p:cNvPicPr>
          <p:nvPr>
            <p:ph idx="1"/>
          </p:nvPr>
        </p:nvPicPr>
        <p:blipFill>
          <a:blip r:embed="rId3"/>
          <a:stretch>
            <a:fillRect/>
          </a:stretch>
        </p:blipFill>
        <p:spPr>
          <a:xfrm>
            <a:off x="-305" y="1"/>
            <a:ext cx="5101841" cy="3667874"/>
          </a:xfrm>
        </p:spPr>
      </p:pic>
      <p:pic>
        <p:nvPicPr>
          <p:cNvPr id="20" name="Picture 19">
            <a:extLst>
              <a:ext uri="{FF2B5EF4-FFF2-40B4-BE49-F238E27FC236}">
                <a16:creationId xmlns:a16="http://schemas.microsoft.com/office/drawing/2014/main" id="{A8A0E84F-229B-9241-BFAC-23771ABF5367}"/>
              </a:ext>
            </a:extLst>
          </p:cNvPr>
          <p:cNvPicPr>
            <a:picLocks noChangeAspect="1"/>
          </p:cNvPicPr>
          <p:nvPr/>
        </p:nvPicPr>
        <p:blipFill>
          <a:blip r:embed="rId4"/>
          <a:stretch>
            <a:fillRect/>
          </a:stretch>
        </p:blipFill>
        <p:spPr>
          <a:xfrm>
            <a:off x="0" y="3840322"/>
            <a:ext cx="5207723" cy="3237670"/>
          </a:xfrm>
          <a:prstGeom prst="rect">
            <a:avLst/>
          </a:prstGeom>
        </p:spPr>
      </p:pic>
      <p:pic>
        <p:nvPicPr>
          <p:cNvPr id="23" name="Content Placeholder 4">
            <a:extLst>
              <a:ext uri="{FF2B5EF4-FFF2-40B4-BE49-F238E27FC236}">
                <a16:creationId xmlns:a16="http://schemas.microsoft.com/office/drawing/2014/main" id="{CD61E974-EF19-AF46-8EF5-CA70B71AF734}"/>
              </a:ext>
            </a:extLst>
          </p:cNvPr>
          <p:cNvPicPr>
            <a:picLocks noChangeAspect="1"/>
          </p:cNvPicPr>
          <p:nvPr/>
        </p:nvPicPr>
        <p:blipFill>
          <a:blip r:embed="rId5"/>
          <a:stretch>
            <a:fillRect/>
          </a:stretch>
        </p:blipFill>
        <p:spPr>
          <a:xfrm>
            <a:off x="5640512" y="1400237"/>
            <a:ext cx="6551488" cy="3592240"/>
          </a:xfrm>
          <a:prstGeom prst="rect">
            <a:avLst/>
          </a:prstGeom>
        </p:spPr>
      </p:pic>
    </p:spTree>
    <p:extLst>
      <p:ext uri="{BB962C8B-B14F-4D97-AF65-F5344CB8AC3E}">
        <p14:creationId xmlns:p14="http://schemas.microsoft.com/office/powerpoint/2010/main" val="3165714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693EBB-B271-46BB-A6E9-19125C523F66}"/>
              </a:ext>
            </a:extLst>
          </p:cNvPr>
          <p:cNvPicPr>
            <a:picLocks noChangeAspect="1"/>
          </p:cNvPicPr>
          <p:nvPr/>
        </p:nvPicPr>
        <p:blipFill rotWithShape="1">
          <a:blip r:embed="rId2">
            <a:alphaModFix amt="50000"/>
          </a:blip>
          <a:srcRect t="11434" r="-1" b="4294"/>
          <a:stretch/>
        </p:blipFill>
        <p:spPr>
          <a:xfrm>
            <a:off x="0" y="287687"/>
            <a:ext cx="12191695" cy="6857990"/>
          </a:xfrm>
          <a:prstGeom prst="rect">
            <a:avLst/>
          </a:prstGeom>
        </p:spPr>
      </p:pic>
      <p:sp>
        <p:nvSpPr>
          <p:cNvPr id="2" name="Title 1">
            <a:extLst>
              <a:ext uri="{FF2B5EF4-FFF2-40B4-BE49-F238E27FC236}">
                <a16:creationId xmlns:a16="http://schemas.microsoft.com/office/drawing/2014/main" id="{D122E967-4533-004F-83F0-EA1734046204}"/>
              </a:ext>
            </a:extLst>
          </p:cNvPr>
          <p:cNvSpPr>
            <a:spLocks noGrp="1"/>
          </p:cNvSpPr>
          <p:nvPr>
            <p:ph type="title"/>
          </p:nvPr>
        </p:nvSpPr>
        <p:spPr>
          <a:xfrm>
            <a:off x="1444671" y="480479"/>
            <a:ext cx="3273099" cy="2247117"/>
          </a:xfrm>
        </p:spPr>
        <p:txBody>
          <a:bodyPr anchor="ctr">
            <a:normAutofit/>
          </a:bodyPr>
          <a:lstStyle/>
          <a:p>
            <a:r>
              <a:rPr lang="en-US" dirty="0" err="1"/>
              <a:t>Covid’s</a:t>
            </a:r>
            <a:r>
              <a:rPr lang="en-US" dirty="0"/>
              <a:t> impact on carbon &amp; emissions trading</a:t>
            </a:r>
            <a:br>
              <a:rPr lang="en-US" dirty="0"/>
            </a:br>
            <a:endParaRPr lang="en-US" dirty="0"/>
          </a:p>
        </p:txBody>
      </p:sp>
      <p:sp>
        <p:nvSpPr>
          <p:cNvPr id="6" name="Text Placeholder 5">
            <a:extLst>
              <a:ext uri="{FF2B5EF4-FFF2-40B4-BE49-F238E27FC236}">
                <a16:creationId xmlns:a16="http://schemas.microsoft.com/office/drawing/2014/main" id="{E335D1BE-9EB4-1748-895F-E73DD95824E4}"/>
              </a:ext>
            </a:extLst>
          </p:cNvPr>
          <p:cNvSpPr>
            <a:spLocks noGrp="1"/>
          </p:cNvSpPr>
          <p:nvPr>
            <p:ph type="body" sz="half" idx="2"/>
          </p:nvPr>
        </p:nvSpPr>
        <p:spPr>
          <a:xfrm>
            <a:off x="92467" y="3205491"/>
            <a:ext cx="4627217" cy="3452163"/>
          </a:xfrm>
        </p:spPr>
        <p:txBody>
          <a:bodyPr>
            <a:normAutofit lnSpcReduction="10000"/>
          </a:bodyPr>
          <a:lstStyle/>
          <a:p>
            <a:r>
              <a:rPr lang="en-US" sz="2000" b="1" dirty="0"/>
              <a:t>Commodities down by 23%, carbon down by 30% (March-May)</a:t>
            </a:r>
          </a:p>
          <a:p>
            <a:r>
              <a:rPr lang="en-US" sz="2000" dirty="0"/>
              <a:t>EU Emissions Trading Scheme overhauled post 2008, its cap-and-trade structure rendered more flexible to prevent the oversupply of permits, via the Market Stability Reserve (MSR) which since 2019 adjusts the supply of allowances to be auctioned</a:t>
            </a:r>
            <a:r>
              <a:rPr lang="en-US" dirty="0"/>
              <a:t>. </a:t>
            </a:r>
          </a:p>
          <a:p>
            <a:endParaRPr lang="en-US" dirty="0"/>
          </a:p>
        </p:txBody>
      </p:sp>
      <p:sp>
        <p:nvSpPr>
          <p:cNvPr id="4" name="Content Placeholder 3">
            <a:extLst>
              <a:ext uri="{FF2B5EF4-FFF2-40B4-BE49-F238E27FC236}">
                <a16:creationId xmlns:a16="http://schemas.microsoft.com/office/drawing/2014/main" id="{DF3935C6-F115-6F4C-B879-62A816BD5A05}"/>
              </a:ext>
            </a:extLst>
          </p:cNvPr>
          <p:cNvSpPr>
            <a:spLocks noGrp="1"/>
          </p:cNvSpPr>
          <p:nvPr>
            <p:ph idx="1"/>
          </p:nvPr>
        </p:nvSpPr>
        <p:spPr>
          <a:xfrm>
            <a:off x="5043714" y="798973"/>
            <a:ext cx="6956502" cy="5252505"/>
          </a:xfrm>
        </p:spPr>
        <p:txBody>
          <a:bodyPr/>
          <a:lstStyle/>
          <a:p>
            <a:r>
              <a:rPr lang="en-US" dirty="0"/>
              <a:t>From 9-22 March, every European country saw electricity demand fall 2-7% week on week. </a:t>
            </a:r>
          </a:p>
          <a:p>
            <a:r>
              <a:rPr lang="en-US" dirty="0"/>
              <a:t>Steep electricity reductions and industrial outputs means significant reductions in demand for carbon permits, in turn promoting a fall in government revenues from auctioning permit, and a corresponding drop in EU carbon permit prices. </a:t>
            </a:r>
          </a:p>
          <a:p>
            <a:r>
              <a:rPr lang="en-US" dirty="0"/>
              <a:t>Question: will the ETS’ reforms prove agile enough to prevent a sustained fall in permit prices this time around? </a:t>
            </a:r>
          </a:p>
          <a:p>
            <a:r>
              <a:rPr lang="en-US" dirty="0"/>
              <a:t>Emissions have declined in parallel, but the ETS response is largely unplanned and chaotic, possibly promoting inequities.</a:t>
            </a:r>
          </a:p>
          <a:p>
            <a:r>
              <a:rPr lang="en-US" dirty="0"/>
              <a:t>Need to keep prices at €30. per </a:t>
            </a:r>
            <a:r>
              <a:rPr lang="en-US" dirty="0" err="1"/>
              <a:t>tonne</a:t>
            </a:r>
            <a:r>
              <a:rPr lang="en-US" dirty="0"/>
              <a:t> to maintain fuel switching in key power sectors (particularly Germany).</a:t>
            </a:r>
          </a:p>
        </p:txBody>
      </p:sp>
    </p:spTree>
    <p:extLst>
      <p:ext uri="{BB962C8B-B14F-4D97-AF65-F5344CB8AC3E}">
        <p14:creationId xmlns:p14="http://schemas.microsoft.com/office/powerpoint/2010/main" val="4200550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C1646F-3432-4E4B-B46A-25B4C62365E4}"/>
              </a:ext>
            </a:extLst>
          </p:cNvPr>
          <p:cNvPicPr>
            <a:picLocks noChangeAspect="1"/>
          </p:cNvPicPr>
          <p:nvPr/>
        </p:nvPicPr>
        <p:blipFill rotWithShape="1">
          <a:blip r:embed="rId2"/>
          <a:srcRect l="9091" t="32492"/>
          <a:stretch/>
        </p:blipFill>
        <p:spPr>
          <a:xfrm>
            <a:off x="305" y="10"/>
            <a:ext cx="12191695" cy="6857990"/>
          </a:xfrm>
          <a:prstGeom prst="rect">
            <a:avLst/>
          </a:prstGeom>
        </p:spPr>
      </p:pic>
      <p:sp>
        <p:nvSpPr>
          <p:cNvPr id="28" name="Rectangle 23">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E86F2-5A9E-704F-8DA7-B9EC8E3CA535}"/>
              </a:ext>
            </a:extLst>
          </p:cNvPr>
          <p:cNvSpPr>
            <a:spLocks noGrp="1"/>
          </p:cNvSpPr>
          <p:nvPr>
            <p:ph type="title"/>
          </p:nvPr>
        </p:nvSpPr>
        <p:spPr>
          <a:xfrm>
            <a:off x="4001777" y="609314"/>
            <a:ext cx="6815731" cy="1049235"/>
          </a:xfrm>
        </p:spPr>
        <p:txBody>
          <a:bodyPr>
            <a:normAutofit fontScale="90000"/>
          </a:bodyPr>
          <a:lstStyle/>
          <a:p>
            <a:r>
              <a:rPr lang="en-GB" dirty="0">
                <a:solidFill>
                  <a:schemeClr val="bg1"/>
                </a:solidFill>
              </a:rPr>
              <a:t>Will the dispute over central bank intervention stretch EU unity to its limits?</a:t>
            </a:r>
          </a:p>
        </p:txBody>
      </p:sp>
      <p:cxnSp>
        <p:nvCxnSpPr>
          <p:cNvPr id="29" name="Straight Connector 25">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D7B073"/>
            </a:solidFill>
          </a:ln>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53007500-CD6C-3F44-8133-E50ED97FFD1A}"/>
              </a:ext>
            </a:extLst>
          </p:cNvPr>
          <p:cNvSpPr>
            <a:spLocks noGrp="1"/>
          </p:cNvSpPr>
          <p:nvPr>
            <p:ph idx="1"/>
          </p:nvPr>
        </p:nvSpPr>
        <p:spPr>
          <a:xfrm>
            <a:off x="3891643" y="1847088"/>
            <a:ext cx="8299435" cy="5017803"/>
          </a:xfrm>
        </p:spPr>
        <p:txBody>
          <a:bodyPr>
            <a:normAutofit fontScale="92500" lnSpcReduction="10000"/>
          </a:bodyPr>
          <a:lstStyle/>
          <a:p>
            <a:pPr>
              <a:buClr>
                <a:srgbClr val="D7B073"/>
              </a:buClr>
            </a:pPr>
            <a:r>
              <a:rPr lang="en-US" sz="1900" dirty="0">
                <a:solidFill>
                  <a:srgbClr val="FFFFFE"/>
                </a:solidFill>
              </a:rPr>
              <a:t>Delayed judgement to the German constitutional court challenging the bond-buying </a:t>
            </a:r>
            <a:r>
              <a:rPr lang="en-US" sz="1900" dirty="0" err="1">
                <a:solidFill>
                  <a:srgbClr val="FFFFFE"/>
                </a:solidFill>
              </a:rPr>
              <a:t>programme</a:t>
            </a:r>
            <a:r>
              <a:rPr lang="en-US" sz="1900" dirty="0">
                <a:solidFill>
                  <a:srgbClr val="FFFFFE"/>
                </a:solidFill>
              </a:rPr>
              <a:t> of the ECB</a:t>
            </a:r>
          </a:p>
          <a:p>
            <a:pPr>
              <a:buClr>
                <a:srgbClr val="D7B073"/>
              </a:buClr>
            </a:pPr>
            <a:r>
              <a:rPr lang="en-US" sz="1900" dirty="0">
                <a:solidFill>
                  <a:srgbClr val="FFFFFE"/>
                </a:solidFill>
              </a:rPr>
              <a:t>2008: ECB bought the debt of economically weaker EU MS to reduce borrowing costs &amp; prevent a debt spiral, directing national banks to do so.</a:t>
            </a:r>
          </a:p>
          <a:p>
            <a:pPr>
              <a:buClr>
                <a:srgbClr val="D7B073"/>
              </a:buClr>
            </a:pPr>
            <a:r>
              <a:rPr lang="en-US" sz="1900" dirty="0">
                <a:solidFill>
                  <a:srgbClr val="FFFFFE"/>
                </a:solidFill>
              </a:rPr>
              <a:t>Court: ruled the ECB failed to conduct a ‘proportionality analysis’ of the effect on public debt, personal savings, pension schemes, subsidies etc.</a:t>
            </a:r>
          </a:p>
          <a:p>
            <a:pPr>
              <a:buClr>
                <a:srgbClr val="D7B073"/>
              </a:buClr>
            </a:pPr>
            <a:r>
              <a:rPr lang="en-US" sz="1900" dirty="0">
                <a:solidFill>
                  <a:srgbClr val="FFFFFE"/>
                </a:solidFill>
              </a:rPr>
              <a:t>Ordered the German central bank to STOP buying bods without an ECB assessment.  </a:t>
            </a:r>
          </a:p>
          <a:p>
            <a:pPr>
              <a:buClr>
                <a:srgbClr val="D7B073"/>
              </a:buClr>
            </a:pPr>
            <a:r>
              <a:rPr lang="en-US" sz="1900" dirty="0">
                <a:solidFill>
                  <a:srgbClr val="FFFFFE"/>
                </a:solidFill>
              </a:rPr>
              <a:t>Reworking the lending of the ECB and the ESM? Yes, so as not to </a:t>
            </a:r>
            <a:r>
              <a:rPr lang="en-US" sz="1900" dirty="0" err="1">
                <a:solidFill>
                  <a:srgbClr val="FFFFFE"/>
                </a:solidFill>
              </a:rPr>
              <a:t>jeopardise</a:t>
            </a:r>
            <a:r>
              <a:rPr lang="en-US" sz="1900" dirty="0">
                <a:solidFill>
                  <a:srgbClr val="FFFFFE"/>
                </a:solidFill>
              </a:rPr>
              <a:t> current bond-buying efforts and prevent a run on Italian debt. </a:t>
            </a:r>
          </a:p>
          <a:p>
            <a:pPr>
              <a:buClr>
                <a:srgbClr val="D7B073"/>
              </a:buClr>
            </a:pPr>
            <a:r>
              <a:rPr lang="en-US" sz="1900" dirty="0">
                <a:solidFill>
                  <a:srgbClr val="FFFFFE"/>
                </a:solidFill>
              </a:rPr>
              <a:t>Unraveling the EU? Unlikely, especially with Merkel’s strengthened hand &amp; clearly advocating for a solution.</a:t>
            </a:r>
          </a:p>
          <a:p>
            <a:pPr>
              <a:buClr>
                <a:srgbClr val="D7B073"/>
              </a:buClr>
            </a:pPr>
            <a:r>
              <a:rPr lang="en-US" sz="1900" dirty="0">
                <a:solidFill>
                  <a:srgbClr val="FFFFFE"/>
                </a:solidFill>
              </a:rPr>
              <a:t>EU Budget: being radically reset to incorporate Von der </a:t>
            </a:r>
            <a:r>
              <a:rPr lang="en-US" sz="1900" dirty="0" err="1">
                <a:solidFill>
                  <a:srgbClr val="FFFFFE"/>
                </a:solidFill>
              </a:rPr>
              <a:t>Leyen’s</a:t>
            </a:r>
            <a:r>
              <a:rPr lang="en-US" sz="1900" dirty="0">
                <a:solidFill>
                  <a:srgbClr val="FFFFFE"/>
                </a:solidFill>
              </a:rPr>
              <a:t> Green Deal, and Regional Resilience building.. </a:t>
            </a:r>
          </a:p>
        </p:txBody>
      </p:sp>
    </p:spTree>
    <p:extLst>
      <p:ext uri="{BB962C8B-B14F-4D97-AF65-F5344CB8AC3E}">
        <p14:creationId xmlns:p14="http://schemas.microsoft.com/office/powerpoint/2010/main" val="3217446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B6CE-D1A3-BC44-9FB3-EF2A8BEC0B5E}"/>
              </a:ext>
            </a:extLst>
          </p:cNvPr>
          <p:cNvSpPr>
            <a:spLocks noGrp="1"/>
          </p:cNvSpPr>
          <p:nvPr>
            <p:ph type="title"/>
          </p:nvPr>
        </p:nvSpPr>
        <p:spPr/>
        <p:txBody>
          <a:bodyPr/>
          <a:lstStyle/>
          <a:p>
            <a:r>
              <a:rPr lang="en-US" dirty="0"/>
              <a:t>EU update </a:t>
            </a:r>
          </a:p>
        </p:txBody>
      </p:sp>
      <p:sp>
        <p:nvSpPr>
          <p:cNvPr id="3" name="Content Placeholder 2">
            <a:extLst>
              <a:ext uri="{FF2B5EF4-FFF2-40B4-BE49-F238E27FC236}">
                <a16:creationId xmlns:a16="http://schemas.microsoft.com/office/drawing/2014/main" id="{53C06516-8FA8-D54B-B351-3319E195AF9C}"/>
              </a:ext>
            </a:extLst>
          </p:cNvPr>
          <p:cNvSpPr>
            <a:spLocks noGrp="1"/>
          </p:cNvSpPr>
          <p:nvPr>
            <p:ph idx="1"/>
          </p:nvPr>
        </p:nvSpPr>
        <p:spPr>
          <a:xfrm>
            <a:off x="215757" y="1853753"/>
            <a:ext cx="11630346" cy="4639513"/>
          </a:xfrm>
        </p:spPr>
        <p:txBody>
          <a:bodyPr>
            <a:normAutofit/>
          </a:bodyPr>
          <a:lstStyle/>
          <a:p>
            <a:r>
              <a:rPr lang="en-GB" b="1" dirty="0"/>
              <a:t>Merkel and Macron roll out €500 billion COVID-19 recovery plan:  €500 billion European r programme seeking to bring Europe out of the crisis “united and in solidarity” &amp; </a:t>
            </a:r>
            <a:r>
              <a:rPr lang="en-GB" dirty="0"/>
              <a:t>intended to provide support “to the sectors and regions most severely affected,” given as grants, not loans. </a:t>
            </a:r>
          </a:p>
          <a:p>
            <a:r>
              <a:rPr lang="en-GB" dirty="0"/>
              <a:t>Boosts: resilience, convergence, and competitiveness of the European economies + health care overhaul ( 4 goals, lining up the European Commission goals).</a:t>
            </a:r>
          </a:p>
          <a:p>
            <a:r>
              <a:rPr lang="en-GB" b="1" dirty="0"/>
              <a:t>New EU capital markets union strategy:  </a:t>
            </a:r>
            <a:r>
              <a:rPr lang="en-GB" dirty="0"/>
              <a:t>EU institutions &amp; MS working on a “massive” fiscal stimulus to combat the deepest envisaged recession in the EU history:  “The capital markets union action plan belongs to the key policies of the Commission and will have extra relevance in the recovery context, to make sure that European companies receive sufficient financing”. Goal: supporting equity and equity-like investments to protect workers and (the) financial sector,  using the strategy to diversify funding sources for companies”. </a:t>
            </a:r>
            <a:br>
              <a:rPr lang="en-GB" dirty="0"/>
            </a:br>
            <a:endParaRPr lang="en-US" dirty="0"/>
          </a:p>
        </p:txBody>
      </p:sp>
    </p:spTree>
    <p:extLst>
      <p:ext uri="{BB962C8B-B14F-4D97-AF65-F5344CB8AC3E}">
        <p14:creationId xmlns:p14="http://schemas.microsoft.com/office/powerpoint/2010/main" val="1195093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561AB338-9BC2-4822-BD00-FBC77E6DDE41}"/>
              </a:ext>
            </a:extLst>
          </p:cNvPr>
          <p:cNvPicPr>
            <a:picLocks noChangeAspect="1"/>
          </p:cNvPicPr>
          <p:nvPr/>
        </p:nvPicPr>
        <p:blipFill rotWithShape="1">
          <a:blip r:embed="rId2">
            <a:alphaModFix amt="50000"/>
          </a:blip>
          <a:srcRect t="3402" r="-1" b="21596"/>
          <a:stretch/>
        </p:blipFill>
        <p:spPr>
          <a:xfrm>
            <a:off x="0" y="2"/>
            <a:ext cx="12191695" cy="6857990"/>
          </a:xfrm>
          <a:prstGeom prst="rect">
            <a:avLst/>
          </a:prstGeom>
        </p:spPr>
      </p:pic>
      <p:sp>
        <p:nvSpPr>
          <p:cNvPr id="2" name="Title 1">
            <a:extLst>
              <a:ext uri="{FF2B5EF4-FFF2-40B4-BE49-F238E27FC236}">
                <a16:creationId xmlns:a16="http://schemas.microsoft.com/office/drawing/2014/main" id="{91EF4691-9FA2-E145-BDF7-C2E070983005}"/>
              </a:ext>
            </a:extLst>
          </p:cNvPr>
          <p:cNvSpPr>
            <a:spLocks noGrp="1"/>
          </p:cNvSpPr>
          <p:nvPr>
            <p:ph type="title"/>
          </p:nvPr>
        </p:nvSpPr>
        <p:spPr>
          <a:xfrm>
            <a:off x="308342" y="1193800"/>
            <a:ext cx="3193050" cy="4699000"/>
          </a:xfrm>
        </p:spPr>
        <p:txBody>
          <a:bodyPr anchor="ctr">
            <a:normAutofit/>
          </a:bodyPr>
          <a:lstStyle/>
          <a:p>
            <a:r>
              <a:rPr lang="en-US" dirty="0"/>
              <a:t>Mid-range diplomacy? </a:t>
            </a:r>
            <a:br>
              <a:rPr lang="en-US" dirty="0"/>
            </a:br>
            <a:r>
              <a:rPr lang="en-US" dirty="0"/>
              <a:t>Scientific community &amp; the G20 </a:t>
            </a:r>
          </a:p>
        </p:txBody>
      </p:sp>
      <p:sp>
        <p:nvSpPr>
          <p:cNvPr id="18" name="Content Placeholder 2">
            <a:extLst>
              <a:ext uri="{FF2B5EF4-FFF2-40B4-BE49-F238E27FC236}">
                <a16:creationId xmlns:a16="http://schemas.microsoft.com/office/drawing/2014/main" id="{81B91204-A903-434F-85E8-FB933D131F5C}"/>
              </a:ext>
            </a:extLst>
          </p:cNvPr>
          <p:cNvSpPr>
            <a:spLocks noGrp="1"/>
          </p:cNvSpPr>
          <p:nvPr>
            <p:ph idx="1"/>
          </p:nvPr>
        </p:nvSpPr>
        <p:spPr>
          <a:xfrm>
            <a:off x="3267182" y="143841"/>
            <a:ext cx="8846049" cy="6380253"/>
          </a:xfrm>
        </p:spPr>
        <p:txBody>
          <a:bodyPr anchor="ctr">
            <a:normAutofit lnSpcReduction="10000"/>
          </a:bodyPr>
          <a:lstStyle/>
          <a:p>
            <a:r>
              <a:rPr lang="en-US" sz="2200" dirty="0"/>
              <a:t>Radical cross-border cooperation by the </a:t>
            </a:r>
            <a:r>
              <a:rPr lang="en-US" sz="2200" b="1" i="1" dirty="0"/>
              <a:t>scientific community </a:t>
            </a:r>
            <a:r>
              <a:rPr lang="en-US" sz="2200" dirty="0"/>
              <a:t>: ‘the new international’; reinforcing measures taken at national levels</a:t>
            </a:r>
          </a:p>
          <a:p>
            <a:r>
              <a:rPr lang="en-US" sz="2200" dirty="0"/>
              <a:t>Competition: vaccine development</a:t>
            </a:r>
          </a:p>
          <a:p>
            <a:r>
              <a:rPr lang="en-US" sz="2200" dirty="0"/>
              <a:t>Collaboration: epidemiological best practice </a:t>
            </a:r>
          </a:p>
          <a:p>
            <a:r>
              <a:rPr lang="en-US" sz="2200" b="1" dirty="0"/>
              <a:t>G20: </a:t>
            </a:r>
            <a:r>
              <a:rPr lang="en-US" sz="2200" dirty="0"/>
              <a:t>informal network of policy makers (account for 80% world economy) founded in. 2008 crisis to provide emergency funding, &amp; stabilized global financial system</a:t>
            </a:r>
          </a:p>
          <a:p>
            <a:r>
              <a:rPr lang="en-US" sz="2200" dirty="0"/>
              <a:t>Now? </a:t>
            </a:r>
          </a:p>
          <a:p>
            <a:r>
              <a:rPr lang="en-US" sz="2200" dirty="0"/>
              <a:t>Boost scientific &amp; medical cooperation, particularly vaccine financing &amp; distribution</a:t>
            </a:r>
          </a:p>
          <a:p>
            <a:r>
              <a:rPr lang="en-US" sz="2200" dirty="0"/>
              <a:t>Support short &amp; long-term funding via UN, IMF, World Bank to poorest states, starting with their health care systems  </a:t>
            </a:r>
          </a:p>
          <a:p>
            <a:r>
              <a:rPr lang="en-US" sz="2200" dirty="0"/>
              <a:t>Push ahead with economic, financial &amp; trade measures to combat global contractions</a:t>
            </a:r>
          </a:p>
          <a:p>
            <a:endParaRPr lang="en-US" dirty="0"/>
          </a:p>
        </p:txBody>
      </p:sp>
    </p:spTree>
    <p:extLst>
      <p:ext uri="{BB962C8B-B14F-4D97-AF65-F5344CB8AC3E}">
        <p14:creationId xmlns:p14="http://schemas.microsoft.com/office/powerpoint/2010/main" val="377263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81CD-5BF1-F740-AECF-AF27DFAE1B84}"/>
              </a:ext>
            </a:extLst>
          </p:cNvPr>
          <p:cNvSpPr>
            <a:spLocks noGrp="1"/>
          </p:cNvSpPr>
          <p:nvPr>
            <p:ph type="title"/>
          </p:nvPr>
        </p:nvSpPr>
        <p:spPr/>
        <p:txBody>
          <a:bodyPr/>
          <a:lstStyle/>
          <a:p>
            <a:r>
              <a:rPr lang="en-US"/>
              <a:t>Reviewing today’s issues </a:t>
            </a:r>
            <a:endParaRPr lang="en-US" dirty="0"/>
          </a:p>
        </p:txBody>
      </p:sp>
      <p:sp>
        <p:nvSpPr>
          <p:cNvPr id="5" name="Content Placeholder 4">
            <a:extLst>
              <a:ext uri="{FF2B5EF4-FFF2-40B4-BE49-F238E27FC236}">
                <a16:creationId xmlns:a16="http://schemas.microsoft.com/office/drawing/2014/main" id="{7EF13EDF-D8CC-1347-B7D8-40B9C303F494}"/>
              </a:ext>
            </a:extLst>
          </p:cNvPr>
          <p:cNvSpPr>
            <a:spLocks noGrp="1"/>
          </p:cNvSpPr>
          <p:nvPr>
            <p:ph idx="1"/>
          </p:nvPr>
        </p:nvSpPr>
        <p:spPr>
          <a:xfrm>
            <a:off x="616449" y="1853754"/>
            <a:ext cx="11054994" cy="4269644"/>
          </a:xfrm>
        </p:spPr>
        <p:txBody>
          <a:bodyPr>
            <a:normAutofit fontScale="92500" lnSpcReduction="20000"/>
          </a:bodyPr>
          <a:lstStyle/>
          <a:p>
            <a:r>
              <a:rPr lang="en-GB" dirty="0"/>
              <a:t>How will the crisis affect the balance of power - weakening some states and strengthening others?</a:t>
            </a:r>
          </a:p>
          <a:p>
            <a:r>
              <a:rPr lang="en-GB" dirty="0"/>
              <a:t>Will the major trading nations return to a broad economic consensus or continue to fragment into hostile tribes, blaming each other?</a:t>
            </a:r>
          </a:p>
          <a:p>
            <a:r>
              <a:rPr lang="en-GB" dirty="0"/>
              <a:t>Will globalisation go into reverse as countries hunker down and seek to be more self-sufficient - or will it herald a new era of international co–operation?</a:t>
            </a:r>
          </a:p>
          <a:p>
            <a:r>
              <a:rPr lang="en-GB" dirty="0"/>
              <a:t>How will the hit to the US economy affect Trump’s chances of re-election?</a:t>
            </a:r>
          </a:p>
          <a:p>
            <a:r>
              <a:rPr lang="en-GB" dirty="0"/>
              <a:t>Will countries with weakened economies seek refuge in populism, or revert to ‘safer’ traditional political parties?  </a:t>
            </a:r>
          </a:p>
          <a:p>
            <a:r>
              <a:rPr lang="en-GB" dirty="0"/>
              <a:t>Will the crisis change our habits to the point where it has an effect on climate change &amp; energy usage?</a:t>
            </a:r>
          </a:p>
          <a:p>
            <a:r>
              <a:rPr lang="en-GB" dirty="0"/>
              <a:t>Will the dispute over central bank intervention stretch EU unity to its limits?</a:t>
            </a:r>
          </a:p>
          <a:p>
            <a:r>
              <a:rPr lang="en-GB" dirty="0"/>
              <a:t>Brexit Redux? </a:t>
            </a:r>
          </a:p>
          <a:p>
            <a:endParaRPr lang="en-US" dirty="0"/>
          </a:p>
        </p:txBody>
      </p:sp>
    </p:spTree>
    <p:extLst>
      <p:ext uri="{BB962C8B-B14F-4D97-AF65-F5344CB8AC3E}">
        <p14:creationId xmlns:p14="http://schemas.microsoft.com/office/powerpoint/2010/main" val="100418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A39C0-FAED-234D-99A8-B8A51BBD587D}"/>
              </a:ext>
            </a:extLst>
          </p:cNvPr>
          <p:cNvSpPr>
            <a:spLocks noGrp="1"/>
          </p:cNvSpPr>
          <p:nvPr>
            <p:ph type="title"/>
          </p:nvPr>
        </p:nvSpPr>
        <p:spPr>
          <a:xfrm>
            <a:off x="7555992" y="2955592"/>
            <a:ext cx="3157577" cy="3747316"/>
          </a:xfrm>
        </p:spPr>
        <p:txBody>
          <a:bodyPr anchor="t">
            <a:normAutofit/>
          </a:bodyPr>
          <a:lstStyle/>
          <a:p>
            <a:r>
              <a:rPr lang="en-US" dirty="0"/>
              <a:t>Brexit:</a:t>
            </a:r>
            <a:br>
              <a:rPr lang="en-US" dirty="0"/>
            </a:br>
            <a:r>
              <a:rPr lang="en-US" dirty="0"/>
              <a:t>Deal or no deal?</a:t>
            </a:r>
          </a:p>
        </p:txBody>
      </p:sp>
      <p:graphicFrame>
        <p:nvGraphicFramePr>
          <p:cNvPr id="5" name="Content Placeholder 2">
            <a:extLst>
              <a:ext uri="{FF2B5EF4-FFF2-40B4-BE49-F238E27FC236}">
                <a16:creationId xmlns:a16="http://schemas.microsoft.com/office/drawing/2014/main" id="{3369A5B4-37FA-4C62-A57D-70A9F50714DC}"/>
              </a:ext>
            </a:extLst>
          </p:cNvPr>
          <p:cNvGraphicFramePr>
            <a:graphicFrameLocks noGrp="1"/>
          </p:cNvGraphicFramePr>
          <p:nvPr>
            <p:ph idx="1"/>
            <p:extLst>
              <p:ext uri="{D42A27DB-BD31-4B8C-83A1-F6EECF244321}">
                <p14:modId xmlns:p14="http://schemas.microsoft.com/office/powerpoint/2010/main" val="3350092715"/>
              </p:ext>
            </p:extLst>
          </p:nvPr>
        </p:nvGraphicFramePr>
        <p:xfrm>
          <a:off x="490331" y="530088"/>
          <a:ext cx="6639340" cy="6149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CF364B3-D82A-C944-BA03-F4EAFEF6F00B}"/>
              </a:ext>
            </a:extLst>
          </p:cNvPr>
          <p:cNvPicPr>
            <a:picLocks noChangeAspect="1"/>
          </p:cNvPicPr>
          <p:nvPr/>
        </p:nvPicPr>
        <p:blipFill>
          <a:blip r:embed="rId7"/>
          <a:stretch>
            <a:fillRect/>
          </a:stretch>
        </p:blipFill>
        <p:spPr>
          <a:xfrm>
            <a:off x="9122871" y="0"/>
            <a:ext cx="3022600" cy="2679700"/>
          </a:xfrm>
          <a:prstGeom prst="rect">
            <a:avLst/>
          </a:prstGeom>
        </p:spPr>
      </p:pic>
    </p:spTree>
    <p:extLst>
      <p:ext uri="{BB962C8B-B14F-4D97-AF65-F5344CB8AC3E}">
        <p14:creationId xmlns:p14="http://schemas.microsoft.com/office/powerpoint/2010/main" val="3137295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D01C9-E906-3447-A757-A283113F3903}"/>
              </a:ext>
            </a:extLst>
          </p:cNvPr>
          <p:cNvSpPr>
            <a:spLocks noGrp="1"/>
          </p:cNvSpPr>
          <p:nvPr>
            <p:ph type="title"/>
          </p:nvPr>
        </p:nvSpPr>
        <p:spPr/>
        <p:txBody>
          <a:bodyPr/>
          <a:lstStyle/>
          <a:p>
            <a:pPr algn="r"/>
            <a:r>
              <a:rPr lang="en-US" dirty="0"/>
              <a:t>Extending Brexit transition? </a:t>
            </a:r>
          </a:p>
        </p:txBody>
      </p:sp>
      <p:sp>
        <p:nvSpPr>
          <p:cNvPr id="3" name="Content Placeholder 2">
            <a:extLst>
              <a:ext uri="{FF2B5EF4-FFF2-40B4-BE49-F238E27FC236}">
                <a16:creationId xmlns:a16="http://schemas.microsoft.com/office/drawing/2014/main" id="{6C80CC61-F86D-F545-9853-26F4EBB23E7A}"/>
              </a:ext>
            </a:extLst>
          </p:cNvPr>
          <p:cNvSpPr>
            <a:spLocks noGrp="1"/>
          </p:cNvSpPr>
          <p:nvPr>
            <p:ph idx="1"/>
          </p:nvPr>
        </p:nvSpPr>
        <p:spPr>
          <a:xfrm>
            <a:off x="0" y="1905124"/>
            <a:ext cx="12277618" cy="5004246"/>
          </a:xfrm>
        </p:spPr>
        <p:txBody>
          <a:bodyPr>
            <a:normAutofit fontScale="92500" lnSpcReduction="10000"/>
          </a:bodyPr>
          <a:lstStyle/>
          <a:p>
            <a:r>
              <a:rPr lang="en-US" b="1" dirty="0"/>
              <a:t>General feeling: </a:t>
            </a:r>
            <a:r>
              <a:rPr lang="en-US" dirty="0"/>
              <a:t>Economic impact of </a:t>
            </a:r>
            <a:r>
              <a:rPr lang="en-US" dirty="0" err="1"/>
              <a:t>Covid</a:t>
            </a:r>
            <a:r>
              <a:rPr lang="en-US" dirty="0"/>
              <a:t> so great, negotiations so complex between UK, EU &amp; MS, and discussions so far behind: UK must extend for the permissible 2 years under WA terms</a:t>
            </a:r>
          </a:p>
          <a:p>
            <a:r>
              <a:rPr lang="en-US" dirty="0"/>
              <a:t>UK needs to ask for/be offered prolongation by 30</a:t>
            </a:r>
            <a:r>
              <a:rPr lang="en-US" baseline="30000" dirty="0"/>
              <a:t>th</a:t>
            </a:r>
            <a:r>
              <a:rPr lang="en-US" dirty="0"/>
              <a:t> June; </a:t>
            </a:r>
          </a:p>
          <a:p>
            <a:r>
              <a:rPr lang="en-US" dirty="0" err="1"/>
              <a:t>Barnier</a:t>
            </a:r>
            <a:r>
              <a:rPr lang="en-US" dirty="0"/>
              <a:t>: virtual negotiations behind schedule (by 3 weeks) and disappointing in 4 areas: level playing field (extent to which UK adopts EU standards in exchange for access to EU Single Market), fisheries, security cooperation and governance issues. </a:t>
            </a:r>
          </a:p>
          <a:p>
            <a:r>
              <a:rPr lang="en-US" dirty="0"/>
              <a:t>“The pandemic will cause more economic damage than we can now imagine. To think that you could then add to this extraordinary situation a very disorderly exit... is not in the British interest, or in the interest of any of us” – Norbert </a:t>
            </a:r>
            <a:r>
              <a:rPr lang="en-US" dirty="0" err="1"/>
              <a:t>Röttgen</a:t>
            </a:r>
            <a:r>
              <a:rPr lang="en-US" dirty="0"/>
              <a:t>, Chair of </a:t>
            </a:r>
            <a:r>
              <a:rPr lang="en-US" dirty="0" err="1"/>
              <a:t>Bundestag’s</a:t>
            </a:r>
            <a:r>
              <a:rPr lang="en-US" dirty="0"/>
              <a:t> Foreign Affairs Committee </a:t>
            </a:r>
          </a:p>
          <a:p>
            <a:r>
              <a:rPr lang="en-US" dirty="0"/>
              <a:t>MEP David McAllister (chair of UK coordination in European Parliament) “both sides are now under enormous time pressure to organize even a half-way orderly exit of the UK from the Single Market and Customs Union’</a:t>
            </a:r>
          </a:p>
          <a:p>
            <a:r>
              <a:rPr lang="en-US" b="1" dirty="0"/>
              <a:t>Problem: </a:t>
            </a:r>
            <a:r>
              <a:rPr lang="en-US" dirty="0"/>
              <a:t>Johnson has to reverse legislation that currently bars him from seeking an extension &amp; requires additional financial contributions to the EU during the extension</a:t>
            </a:r>
          </a:p>
          <a:p>
            <a:endParaRPr lang="en-US" dirty="0"/>
          </a:p>
        </p:txBody>
      </p:sp>
      <p:pic>
        <p:nvPicPr>
          <p:cNvPr id="4" name="Picture 3">
            <a:extLst>
              <a:ext uri="{FF2B5EF4-FFF2-40B4-BE49-F238E27FC236}">
                <a16:creationId xmlns:a16="http://schemas.microsoft.com/office/drawing/2014/main" id="{B622213F-0260-AF4B-840C-C4B728A21BAC}"/>
              </a:ext>
            </a:extLst>
          </p:cNvPr>
          <p:cNvPicPr>
            <a:picLocks noChangeAspect="1"/>
          </p:cNvPicPr>
          <p:nvPr/>
        </p:nvPicPr>
        <p:blipFill>
          <a:blip r:embed="rId2"/>
          <a:stretch>
            <a:fillRect/>
          </a:stretch>
        </p:blipFill>
        <p:spPr>
          <a:xfrm>
            <a:off x="0" y="0"/>
            <a:ext cx="2639028" cy="1756153"/>
          </a:xfrm>
          <a:prstGeom prst="rect">
            <a:avLst/>
          </a:prstGeom>
        </p:spPr>
      </p:pic>
    </p:spTree>
    <p:extLst>
      <p:ext uri="{BB962C8B-B14F-4D97-AF65-F5344CB8AC3E}">
        <p14:creationId xmlns:p14="http://schemas.microsoft.com/office/powerpoint/2010/main" val="3160976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CAF9-D33F-2B42-86A6-45F74972B39E}"/>
              </a:ext>
            </a:extLst>
          </p:cNvPr>
          <p:cNvSpPr>
            <a:spLocks noGrp="1"/>
          </p:cNvSpPr>
          <p:nvPr>
            <p:ph type="title"/>
          </p:nvPr>
        </p:nvSpPr>
        <p:spPr/>
        <p:txBody>
          <a:bodyPr/>
          <a:lstStyle/>
          <a:p>
            <a:r>
              <a:rPr lang="en-US" dirty="0"/>
              <a:t>3 recent developments </a:t>
            </a:r>
          </a:p>
        </p:txBody>
      </p:sp>
      <p:sp>
        <p:nvSpPr>
          <p:cNvPr id="3" name="Content Placeholder 2">
            <a:extLst>
              <a:ext uri="{FF2B5EF4-FFF2-40B4-BE49-F238E27FC236}">
                <a16:creationId xmlns:a16="http://schemas.microsoft.com/office/drawing/2014/main" id="{FBD51D0F-B245-8042-8F20-8AA0C4850DA0}"/>
              </a:ext>
            </a:extLst>
          </p:cNvPr>
          <p:cNvSpPr>
            <a:spLocks noGrp="1"/>
          </p:cNvSpPr>
          <p:nvPr>
            <p:ph idx="1"/>
          </p:nvPr>
        </p:nvSpPr>
        <p:spPr>
          <a:xfrm>
            <a:off x="178366" y="1853754"/>
            <a:ext cx="12099252" cy="4249095"/>
          </a:xfrm>
        </p:spPr>
        <p:txBody>
          <a:bodyPr>
            <a:normAutofit fontScale="85000" lnSpcReduction="10000"/>
          </a:bodyPr>
          <a:lstStyle/>
          <a:p>
            <a:pPr marL="0" indent="0">
              <a:buNone/>
            </a:pPr>
            <a:r>
              <a:rPr lang="en-US" dirty="0"/>
              <a:t>1.  The European Commission has launched legal action against the UK for ’failure to comply’ with EU rules on the free movement of people, citing a string of shortcomings in the UK’s handling of citizens’ rights since 31</a:t>
            </a:r>
            <a:r>
              <a:rPr lang="en-US" baseline="30000" dirty="0"/>
              <a:t>st</a:t>
            </a:r>
            <a:r>
              <a:rPr lang="en-US" dirty="0"/>
              <a:t> January 2020 transition period:</a:t>
            </a:r>
          </a:p>
          <a:p>
            <a:r>
              <a:rPr lang="en-US" dirty="0"/>
              <a:t>The Commission’s infringement notice claims that current UK law ‘limits the scope’ of EU citizens in the UK, curbing their ability (and their family members) ‘to appeal administrative decisions restricting free movement rights’, constituting a breach in EU directives on free movement of EU citizens, workers, &amp; freedom of establishment. UK has four months to respond. </a:t>
            </a:r>
          </a:p>
          <a:p>
            <a:pPr marL="0" indent="0">
              <a:buNone/>
            </a:pPr>
            <a:r>
              <a:rPr lang="en-US" dirty="0"/>
              <a:t>2. UK gov’t has conceded there will be post-Brexit checks on </a:t>
            </a:r>
            <a:r>
              <a:rPr lang="en-US" b="1" dirty="0"/>
              <a:t>goods</a:t>
            </a:r>
            <a:r>
              <a:rPr lang="en-US" dirty="0"/>
              <a:t> crossing the Irish sea, via border control posts at Belfast, </a:t>
            </a:r>
            <a:r>
              <a:rPr lang="en-US" dirty="0" err="1"/>
              <a:t>Warrenpoint</a:t>
            </a:r>
            <a:r>
              <a:rPr lang="en-US" dirty="0"/>
              <a:t> and Larne ports. </a:t>
            </a:r>
          </a:p>
          <a:p>
            <a:pPr marL="0" indent="0">
              <a:buNone/>
            </a:pPr>
            <a:r>
              <a:rPr lang="en-US" dirty="0"/>
              <a:t>UK gov’t will ‘urgently put in place detailed plans with the [NI] executive including physical posts at ports of entry’.  Animals, agri-food checks exist now, but wholly new import/export protocol/forms now needed. </a:t>
            </a:r>
          </a:p>
          <a:p>
            <a:pPr marL="0" indent="0" fontAlgn="base">
              <a:buNone/>
            </a:pPr>
            <a:r>
              <a:rPr lang="en-US" dirty="0"/>
              <a:t>3. </a:t>
            </a:r>
            <a:r>
              <a:rPr lang="en-US" b="1" dirty="0"/>
              <a:t>UK Global Tariff Plan</a:t>
            </a:r>
            <a:r>
              <a:rPr lang="en-US" dirty="0"/>
              <a:t>: </a:t>
            </a:r>
            <a:r>
              <a:rPr lang="en-GB" dirty="0"/>
              <a:t>DIT announced its post-Brexit tariffs regime, cutting import duties on many products while protecting industries such as automotive and agriculture: £30 billion ($36.6 billion) of tariffs removed on supply chain imports, including copper alloy tubes, and screws and bolts, the department said.</a:t>
            </a:r>
          </a:p>
          <a:p>
            <a:pPr marL="0" indent="0">
              <a:buNone/>
            </a:pP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562C8A80-70D6-1342-9867-F338D0EE6056}"/>
              </a:ext>
            </a:extLst>
          </p:cNvPr>
          <p:cNvPicPr>
            <a:picLocks noChangeAspect="1"/>
          </p:cNvPicPr>
          <p:nvPr/>
        </p:nvPicPr>
        <p:blipFill>
          <a:blip r:embed="rId2"/>
          <a:stretch>
            <a:fillRect/>
          </a:stretch>
        </p:blipFill>
        <p:spPr>
          <a:xfrm>
            <a:off x="9554966" y="0"/>
            <a:ext cx="2637034" cy="1849859"/>
          </a:xfrm>
          <a:prstGeom prst="rect">
            <a:avLst/>
          </a:prstGeom>
        </p:spPr>
      </p:pic>
    </p:spTree>
    <p:extLst>
      <p:ext uri="{BB962C8B-B14F-4D97-AF65-F5344CB8AC3E}">
        <p14:creationId xmlns:p14="http://schemas.microsoft.com/office/powerpoint/2010/main" val="786536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EDD5-49F0-2B43-A1B0-2814323E0458}"/>
              </a:ext>
            </a:extLst>
          </p:cNvPr>
          <p:cNvSpPr>
            <a:spLocks noGrp="1"/>
          </p:cNvSpPr>
          <p:nvPr>
            <p:ph type="title"/>
          </p:nvPr>
        </p:nvSpPr>
        <p:spPr/>
        <p:txBody>
          <a:bodyPr/>
          <a:lstStyle/>
          <a:p>
            <a:r>
              <a:rPr lang="en-US" dirty="0"/>
              <a:t>Further reading </a:t>
            </a:r>
          </a:p>
        </p:txBody>
      </p:sp>
      <p:sp>
        <p:nvSpPr>
          <p:cNvPr id="3" name="Content Placeholder 2">
            <a:extLst>
              <a:ext uri="{FF2B5EF4-FFF2-40B4-BE49-F238E27FC236}">
                <a16:creationId xmlns:a16="http://schemas.microsoft.com/office/drawing/2014/main" id="{69CFAFB7-EB43-3243-BCA1-42D09F98B046}"/>
              </a:ext>
            </a:extLst>
          </p:cNvPr>
          <p:cNvSpPr>
            <a:spLocks noGrp="1"/>
          </p:cNvSpPr>
          <p:nvPr>
            <p:ph idx="1"/>
          </p:nvPr>
        </p:nvSpPr>
        <p:spPr>
          <a:xfrm>
            <a:off x="318499" y="1853754"/>
            <a:ext cx="11229654" cy="4218273"/>
          </a:xfrm>
        </p:spPr>
        <p:txBody>
          <a:bodyPr>
            <a:normAutofit fontScale="47500" lnSpcReduction="20000"/>
          </a:bodyPr>
          <a:lstStyle/>
          <a:p>
            <a:r>
              <a:rPr lang="en-GB" u="sng" dirty="0">
                <a:hlinkClick r:id="rId2"/>
              </a:rPr>
              <a:t>http://www.lse.ac.uk/GranthamInstitute/news/covid-19-emissions-trading-and-the-implications-for-a-uk-ets/</a:t>
            </a:r>
            <a:endParaRPr lang="en-GB" dirty="0"/>
          </a:p>
          <a:p>
            <a:r>
              <a:rPr lang="en-GB" u="sng" dirty="0">
                <a:hlinkClick r:id="rId3"/>
              </a:rPr>
              <a:t>https://www.economist.com/leaders/2020/05/14/has-covid-19-killed-globalisation</a:t>
            </a:r>
            <a:endParaRPr lang="en-GB" dirty="0"/>
          </a:p>
          <a:p>
            <a:r>
              <a:rPr lang="en-GB" u="sng" dirty="0">
                <a:hlinkClick r:id="rId4"/>
              </a:rPr>
              <a:t>https://www.chathamhouse.org/expert/comment/hurdles-developing-covid-19-vaccine-why-international-cooperation-needed</a:t>
            </a:r>
            <a:endParaRPr lang="en-GB" dirty="0"/>
          </a:p>
          <a:p>
            <a:r>
              <a:rPr lang="en-GB" u="sng" dirty="0">
                <a:hlinkClick r:id="rId5"/>
              </a:rPr>
              <a:t>https://fpc.org.uk/the-impact-of-covid-19-a-case-for-maintaining-external-aid-commitments-and-international-cooperation/</a:t>
            </a:r>
            <a:endParaRPr lang="en-GB" dirty="0"/>
          </a:p>
          <a:p>
            <a:r>
              <a:rPr lang="en-GB" u="sng" dirty="0">
                <a:hlinkClick r:id="rId6"/>
              </a:rPr>
              <a:t>https://oilprice.com/Energy/Crude-Oil/7-Oil-Countries-Hit-Hard-By-The-COVID-19-Crisis.html</a:t>
            </a:r>
            <a:endParaRPr lang="en-GB" dirty="0"/>
          </a:p>
          <a:p>
            <a:r>
              <a:rPr lang="en-GB" u="sng" dirty="0">
                <a:hlinkClick r:id="rId7"/>
              </a:rPr>
              <a:t>https://edition.cnn.com/2020/05/15/politics/trump-economy-analysis/index.html</a:t>
            </a:r>
            <a:endParaRPr lang="en-GB" dirty="0"/>
          </a:p>
          <a:p>
            <a:r>
              <a:rPr lang="en-GB" u="sng" dirty="0">
                <a:hlinkClick r:id="rId8"/>
              </a:rPr>
              <a:t>https://www.politico.com/news/2020/05/14/coronavirus-economic-collapse-rust-belt-trump-259657</a:t>
            </a:r>
            <a:endParaRPr lang="en-GB" dirty="0"/>
          </a:p>
          <a:p>
            <a:r>
              <a:rPr lang="en-GB" u="sng" dirty="0">
                <a:hlinkClick r:id="rId9"/>
              </a:rPr>
              <a:t>https://voxeu.org/article/political-participation-populism-and-covid-19-crisis</a:t>
            </a:r>
            <a:endParaRPr lang="en-GB" dirty="0"/>
          </a:p>
          <a:p>
            <a:r>
              <a:rPr lang="en-GB" u="sng" dirty="0">
                <a:hlinkClick r:id="rId10"/>
              </a:rPr>
              <a:t>https://bfpg.co.uk/2020/04/covid-19-populism/</a:t>
            </a:r>
            <a:endParaRPr lang="en-GB" dirty="0"/>
          </a:p>
          <a:p>
            <a:r>
              <a:rPr lang="en-GB" u="sng" dirty="0">
                <a:hlinkClick r:id="rId11"/>
              </a:rPr>
              <a:t>https://theconversation.com/are-populist-leaders-a-liability-during-covid-19-135431</a:t>
            </a:r>
            <a:endParaRPr lang="en-GB" dirty="0"/>
          </a:p>
          <a:p>
            <a:r>
              <a:rPr lang="en-GB" u="sng" dirty="0">
                <a:hlinkClick r:id="rId12"/>
              </a:rPr>
              <a:t>http://www.climateaction.org/webinars/covid-19-what-does-this-mean-for-the-fight-against-climate-change</a:t>
            </a:r>
            <a:endParaRPr lang="en-GB" dirty="0"/>
          </a:p>
          <a:p>
            <a:r>
              <a:rPr lang="en-GB" u="sng" dirty="0">
                <a:hlinkClick r:id="rId13"/>
              </a:rPr>
              <a:t>https://www.imperial.ac.uk/news/197473/how-will-coronavirus-shape-response-climate/</a:t>
            </a:r>
            <a:endParaRPr lang="en-GB" dirty="0"/>
          </a:p>
          <a:p>
            <a:r>
              <a:rPr lang="en-GB" u="sng" dirty="0">
                <a:hlinkClick r:id="rId14"/>
              </a:rPr>
              <a:t>https://www.irishtimes.com/news/world/europe/how-a-german-court-fired-a-shot-that-could-unravel-the-eu-1.4252763</a:t>
            </a:r>
            <a:endParaRPr lang="en-GB" dirty="0"/>
          </a:p>
          <a:p>
            <a:r>
              <a:rPr lang="en-GB" u="sng" dirty="0">
                <a:hlinkClick r:id="rId15"/>
              </a:rPr>
              <a:t>https://foreignpolicy.com/2020/05/13/european-central-bank-myth-monetary-policy-german-court-ruling/</a:t>
            </a:r>
            <a:endParaRPr lang="en-GB" u="sng" dirty="0"/>
          </a:p>
          <a:p>
            <a:r>
              <a:rPr lang="en-GB" dirty="0">
                <a:hlinkClick r:id="rId16"/>
              </a:rPr>
              <a:t>https://www.bloomberg.com/news/articles/2020-05-19/u-k-sets-out-post-brexit-tariffs-plan-cutting-import-duties</a:t>
            </a:r>
            <a:endParaRPr lang="en-GB" dirty="0"/>
          </a:p>
          <a:p>
            <a:endParaRPr lang="en-GB" dirty="0"/>
          </a:p>
          <a:p>
            <a:endParaRPr lang="en-US" dirty="0"/>
          </a:p>
        </p:txBody>
      </p:sp>
    </p:spTree>
    <p:extLst>
      <p:ext uri="{BB962C8B-B14F-4D97-AF65-F5344CB8AC3E}">
        <p14:creationId xmlns:p14="http://schemas.microsoft.com/office/powerpoint/2010/main" val="471343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357D6D-55C9-4D91-A323-BCD8E8C9A0CB}"/>
              </a:ext>
            </a:extLst>
          </p:cNvPr>
          <p:cNvPicPr>
            <a:picLocks noChangeAspect="1"/>
          </p:cNvPicPr>
          <p:nvPr/>
        </p:nvPicPr>
        <p:blipFill rotWithShape="1">
          <a:blip r:embed="rId2">
            <a:alphaModFix amt="50000"/>
          </a:blip>
          <a:srcRect t="1219" r="-1" b="14509"/>
          <a:stretch/>
        </p:blipFill>
        <p:spPr>
          <a:xfrm>
            <a:off x="10710" y="12"/>
            <a:ext cx="12191695" cy="6857990"/>
          </a:xfrm>
          <a:prstGeom prst="rect">
            <a:avLst/>
          </a:prstGeom>
        </p:spPr>
      </p:pic>
      <p:pic>
        <p:nvPicPr>
          <p:cNvPr id="9" name="Picture 8">
            <a:extLst>
              <a:ext uri="{FF2B5EF4-FFF2-40B4-BE49-F238E27FC236}">
                <a16:creationId xmlns:a16="http://schemas.microsoft.com/office/drawing/2014/main" id="{D9EEBAD1-5F25-C345-8AE2-79071C5A2346}"/>
              </a:ext>
            </a:extLst>
          </p:cNvPr>
          <p:cNvPicPr>
            <a:picLocks noChangeAspect="1"/>
          </p:cNvPicPr>
          <p:nvPr/>
        </p:nvPicPr>
        <p:blipFill>
          <a:blip r:embed="rId3"/>
          <a:stretch>
            <a:fillRect/>
          </a:stretch>
        </p:blipFill>
        <p:spPr>
          <a:xfrm>
            <a:off x="2476072" y="12"/>
            <a:ext cx="6759182" cy="6858000"/>
          </a:xfrm>
          <a:prstGeom prst="rect">
            <a:avLst/>
          </a:prstGeom>
        </p:spPr>
      </p:pic>
    </p:spTree>
    <p:extLst>
      <p:ext uri="{BB962C8B-B14F-4D97-AF65-F5344CB8AC3E}">
        <p14:creationId xmlns:p14="http://schemas.microsoft.com/office/powerpoint/2010/main" val="127536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a:extLst>
              <a:ext uri="{FF2B5EF4-FFF2-40B4-BE49-F238E27FC236}">
                <a16:creationId xmlns:a16="http://schemas.microsoft.com/office/drawing/2014/main" id="{77C8EFBC-D8D3-4085-BBBC-6DBC6938FE8D}"/>
              </a:ext>
            </a:extLst>
          </p:cNvPr>
          <p:cNvPicPr>
            <a:picLocks noChangeAspect="1"/>
          </p:cNvPicPr>
          <p:nvPr/>
        </p:nvPicPr>
        <p:blipFill rotWithShape="1">
          <a:blip r:embed="rId2">
            <a:alphaModFix amt="50000"/>
          </a:blip>
          <a:srcRect l="5531" r="10916" b="1"/>
          <a:stretch/>
        </p:blipFill>
        <p:spPr>
          <a:xfrm>
            <a:off x="305" y="-19234"/>
            <a:ext cx="12191695" cy="6857990"/>
          </a:xfrm>
          <a:prstGeom prst="rect">
            <a:avLst/>
          </a:prstGeom>
        </p:spPr>
      </p:pic>
      <p:sp>
        <p:nvSpPr>
          <p:cNvPr id="2" name="Title 1">
            <a:extLst>
              <a:ext uri="{FF2B5EF4-FFF2-40B4-BE49-F238E27FC236}">
                <a16:creationId xmlns:a16="http://schemas.microsoft.com/office/drawing/2014/main" id="{0354692B-DB1E-B240-A536-972E04C286D3}"/>
              </a:ext>
            </a:extLst>
          </p:cNvPr>
          <p:cNvSpPr>
            <a:spLocks noGrp="1"/>
          </p:cNvSpPr>
          <p:nvPr>
            <p:ph type="title"/>
          </p:nvPr>
        </p:nvSpPr>
        <p:spPr>
          <a:xfrm>
            <a:off x="1449217" y="383651"/>
            <a:ext cx="9605635" cy="1059305"/>
          </a:xfrm>
        </p:spPr>
        <p:txBody>
          <a:bodyPr anchor="ctr">
            <a:normAutofit/>
          </a:bodyPr>
          <a:lstStyle/>
          <a:p>
            <a:r>
              <a:rPr lang="en-US" dirty="0"/>
              <a:t>Balance of Power </a:t>
            </a:r>
          </a:p>
        </p:txBody>
      </p:sp>
      <p:sp>
        <p:nvSpPr>
          <p:cNvPr id="3" name="Content Placeholder 2">
            <a:extLst>
              <a:ext uri="{FF2B5EF4-FFF2-40B4-BE49-F238E27FC236}">
                <a16:creationId xmlns:a16="http://schemas.microsoft.com/office/drawing/2014/main" id="{C38CC3E0-0ACA-5F44-A27E-56089761F6EE}"/>
              </a:ext>
            </a:extLst>
          </p:cNvPr>
          <p:cNvSpPr>
            <a:spLocks noGrp="1"/>
          </p:cNvSpPr>
          <p:nvPr>
            <p:ph sz="half" idx="1"/>
          </p:nvPr>
        </p:nvSpPr>
        <p:spPr>
          <a:xfrm>
            <a:off x="305" y="1864194"/>
            <a:ext cx="6205286" cy="5081136"/>
          </a:xfrm>
        </p:spPr>
        <p:txBody>
          <a:bodyPr anchor="ctr">
            <a:normAutofit/>
          </a:bodyPr>
          <a:lstStyle/>
          <a:p>
            <a:r>
              <a:rPr lang="en-GB" dirty="0"/>
              <a:t>Genuinely pivotal global moment determined by the scope of behavioural change on states, governments, leaders and institutions;</a:t>
            </a:r>
          </a:p>
          <a:p>
            <a:r>
              <a:rPr lang="en-GB" dirty="0"/>
              <a:t>Working more closely? Bringing some states together</a:t>
            </a:r>
          </a:p>
          <a:p>
            <a:r>
              <a:rPr lang="en-GB" dirty="0"/>
              <a:t>Underscoring need for regional &amp; institutional cooperation</a:t>
            </a:r>
          </a:p>
          <a:p>
            <a:r>
              <a:rPr lang="en-GB" dirty="0"/>
              <a:t>Renewal of climate change and transformative public policy options</a:t>
            </a:r>
          </a:p>
          <a:p>
            <a:r>
              <a:rPr lang="en-GB" dirty="0"/>
              <a:t>Retreat from hyper-globalisation or reworking of aspects of cross-supply chains? </a:t>
            </a:r>
          </a:p>
          <a:p>
            <a:r>
              <a:rPr lang="en-GB" dirty="0"/>
              <a:t>Resetting global, national and personal landscapes</a:t>
            </a:r>
          </a:p>
          <a:p>
            <a:endParaRPr lang="en-GB" dirty="0"/>
          </a:p>
          <a:p>
            <a:endParaRPr lang="en-US" dirty="0"/>
          </a:p>
        </p:txBody>
      </p:sp>
      <p:sp>
        <p:nvSpPr>
          <p:cNvPr id="4" name="Content Placeholder 3">
            <a:extLst>
              <a:ext uri="{FF2B5EF4-FFF2-40B4-BE49-F238E27FC236}">
                <a16:creationId xmlns:a16="http://schemas.microsoft.com/office/drawing/2014/main" id="{9CFD45F9-4A29-3D41-BC0B-4C8AC4ABD8A8}"/>
              </a:ext>
            </a:extLst>
          </p:cNvPr>
          <p:cNvSpPr>
            <a:spLocks noGrp="1"/>
          </p:cNvSpPr>
          <p:nvPr>
            <p:ph sz="half" idx="2"/>
          </p:nvPr>
        </p:nvSpPr>
        <p:spPr>
          <a:xfrm>
            <a:off x="6287784" y="1864194"/>
            <a:ext cx="5904215" cy="5282783"/>
          </a:xfrm>
        </p:spPr>
        <p:txBody>
          <a:bodyPr>
            <a:normAutofit/>
          </a:bodyPr>
          <a:lstStyle/>
          <a:p>
            <a:r>
              <a:rPr lang="en-GB" dirty="0"/>
              <a:t>Divided trauma: reinforcing the state, nationalism and populism (India, Brazil, Turkey)</a:t>
            </a:r>
          </a:p>
          <a:p>
            <a:r>
              <a:rPr lang="en-GB" dirty="0"/>
              <a:t>Adopting emergency measures to manage </a:t>
            </a:r>
            <a:r>
              <a:rPr lang="en-GB" dirty="0" err="1"/>
              <a:t>Covid</a:t>
            </a:r>
            <a:r>
              <a:rPr lang="en-GB" dirty="0"/>
              <a:t>, loathe to relinquish them post-crisis (Putin, </a:t>
            </a:r>
            <a:r>
              <a:rPr lang="en-GB" dirty="0" err="1"/>
              <a:t>Orban</a:t>
            </a:r>
            <a:r>
              <a:rPr lang="en-GB" dirty="0"/>
              <a:t>, Trump)</a:t>
            </a:r>
          </a:p>
          <a:p>
            <a:r>
              <a:rPr lang="en-GB" dirty="0"/>
              <a:t>US/Europe slow &amp; haphazard response vs. China, South Korea,  Singapore lockdowns</a:t>
            </a:r>
          </a:p>
          <a:p>
            <a:r>
              <a:rPr lang="en-GB" dirty="0"/>
              <a:t>China-US blame game; accelerating west to east power shifts</a:t>
            </a:r>
          </a:p>
          <a:p>
            <a:r>
              <a:rPr lang="en-GB" dirty="0"/>
              <a:t>North/south rifts</a:t>
            </a:r>
          </a:p>
          <a:p>
            <a:r>
              <a:rPr lang="en-GB" dirty="0"/>
              <a:t>Multilateral cynicism? Lacklustre WHO </a:t>
            </a:r>
          </a:p>
          <a:p>
            <a:endParaRPr lang="en-US" dirty="0"/>
          </a:p>
        </p:txBody>
      </p:sp>
    </p:spTree>
    <p:extLst>
      <p:ext uri="{BB962C8B-B14F-4D97-AF65-F5344CB8AC3E}">
        <p14:creationId xmlns:p14="http://schemas.microsoft.com/office/powerpoint/2010/main" val="424312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2896-C917-B746-9B6F-FE24D494A94E}"/>
              </a:ext>
            </a:extLst>
          </p:cNvPr>
          <p:cNvSpPr>
            <a:spLocks noGrp="1"/>
          </p:cNvSpPr>
          <p:nvPr>
            <p:ph type="title"/>
          </p:nvPr>
        </p:nvSpPr>
        <p:spPr/>
        <p:txBody>
          <a:bodyPr/>
          <a:lstStyle/>
          <a:p>
            <a:r>
              <a:rPr lang="en-US" dirty="0"/>
              <a:t>Response and responsibility </a:t>
            </a:r>
          </a:p>
        </p:txBody>
      </p:sp>
      <p:sp>
        <p:nvSpPr>
          <p:cNvPr id="3" name="Content Placeholder 2">
            <a:extLst>
              <a:ext uri="{FF2B5EF4-FFF2-40B4-BE49-F238E27FC236}">
                <a16:creationId xmlns:a16="http://schemas.microsoft.com/office/drawing/2014/main" id="{CF7BD14E-786F-C840-A73D-7124AAC0B5C3}"/>
              </a:ext>
            </a:extLst>
          </p:cNvPr>
          <p:cNvSpPr>
            <a:spLocks noGrp="1"/>
          </p:cNvSpPr>
          <p:nvPr>
            <p:ph sz="half" idx="1"/>
          </p:nvPr>
        </p:nvSpPr>
        <p:spPr>
          <a:xfrm>
            <a:off x="71921" y="1825946"/>
            <a:ext cx="5928188" cy="5011506"/>
          </a:xfrm>
        </p:spPr>
        <p:txBody>
          <a:bodyPr/>
          <a:lstStyle/>
          <a:p>
            <a:r>
              <a:rPr lang="en-US" dirty="0"/>
              <a:t>Politicized: </a:t>
            </a:r>
            <a:r>
              <a:rPr lang="en-US" dirty="0" err="1"/>
              <a:t>Covid</a:t>
            </a:r>
            <a:r>
              <a:rPr lang="en-US" dirty="0"/>
              <a:t> into a soft power tool in tackling the pandemic (widespread perception of gross incompetence in the US vs. centralized authoritarian rule in China)  EU, IGOs sparring over responsibility </a:t>
            </a:r>
          </a:p>
          <a:p>
            <a:r>
              <a:rPr lang="en-US" dirty="0" err="1"/>
              <a:t>Weaponising</a:t>
            </a:r>
            <a:r>
              <a:rPr lang="en-US" dirty="0"/>
              <a:t> </a:t>
            </a:r>
            <a:r>
              <a:rPr lang="en-US" dirty="0" err="1"/>
              <a:t>Covid</a:t>
            </a:r>
            <a:r>
              <a:rPr lang="en-US" dirty="0"/>
              <a:t> for political ends? US sidelining itself from acting as a global crisis leader while placing its citizens in unnecessary peril; China spats </a:t>
            </a:r>
          </a:p>
          <a:p>
            <a:r>
              <a:rPr lang="en-US" dirty="0"/>
              <a:t>Combination of established centralized rule in key states (China, Russia) &amp; mainstreamed populist govt’s (India, Brazil, Hungary, Poland)</a:t>
            </a:r>
          </a:p>
          <a:p>
            <a:endParaRPr lang="en-US" dirty="0"/>
          </a:p>
        </p:txBody>
      </p:sp>
      <p:sp>
        <p:nvSpPr>
          <p:cNvPr id="4" name="Content Placeholder 3">
            <a:extLst>
              <a:ext uri="{FF2B5EF4-FFF2-40B4-BE49-F238E27FC236}">
                <a16:creationId xmlns:a16="http://schemas.microsoft.com/office/drawing/2014/main" id="{EC676B16-3FB4-854B-85FE-76A62917E390}"/>
              </a:ext>
            </a:extLst>
          </p:cNvPr>
          <p:cNvSpPr>
            <a:spLocks noGrp="1"/>
          </p:cNvSpPr>
          <p:nvPr>
            <p:ph sz="half" idx="2"/>
          </p:nvPr>
        </p:nvSpPr>
        <p:spPr>
          <a:xfrm>
            <a:off x="6413771" y="1863234"/>
            <a:ext cx="5678912" cy="4743053"/>
          </a:xfrm>
        </p:spPr>
        <p:txBody>
          <a:bodyPr/>
          <a:lstStyle/>
          <a:p>
            <a:r>
              <a:rPr lang="en-US" dirty="0"/>
              <a:t>Unprecedented government aid packages for business &amp; workers:  ‘the state is back’? The limits of postwar neoliberal, free market model?</a:t>
            </a:r>
          </a:p>
          <a:p>
            <a:r>
              <a:rPr lang="en-US" dirty="0"/>
              <a:t>Yes: only states can offer national packages, and </a:t>
            </a:r>
            <a:r>
              <a:rPr lang="en-US" dirty="0" err="1"/>
              <a:t>mobilise</a:t>
            </a:r>
            <a:r>
              <a:rPr lang="en-US" dirty="0"/>
              <a:t> nationally to rebuild their economies &amp; health care systems</a:t>
            </a:r>
          </a:p>
          <a:p>
            <a:r>
              <a:rPr lang="en-US" dirty="0"/>
              <a:t>Yes: </a:t>
            </a:r>
            <a:r>
              <a:rPr lang="en-US" dirty="0" err="1"/>
              <a:t>Covid</a:t>
            </a:r>
            <a:r>
              <a:rPr lang="en-US" dirty="0"/>
              <a:t> as the historical marker between globalization 1.0, and 2.0 in which great-power blocs with local/regional supply chains</a:t>
            </a:r>
          </a:p>
          <a:p>
            <a:r>
              <a:rPr lang="en-US" dirty="0"/>
              <a:t>States limit future exposure to global threats economically and internationally </a:t>
            </a:r>
          </a:p>
          <a:p>
            <a:endParaRPr lang="en-US" dirty="0"/>
          </a:p>
        </p:txBody>
      </p:sp>
    </p:spTree>
    <p:extLst>
      <p:ext uri="{BB962C8B-B14F-4D97-AF65-F5344CB8AC3E}">
        <p14:creationId xmlns:p14="http://schemas.microsoft.com/office/powerpoint/2010/main" val="61631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357D6D-55C9-4D91-A323-BCD8E8C9A0CB}"/>
              </a:ext>
            </a:extLst>
          </p:cNvPr>
          <p:cNvPicPr>
            <a:picLocks noChangeAspect="1"/>
          </p:cNvPicPr>
          <p:nvPr/>
        </p:nvPicPr>
        <p:blipFill rotWithShape="1">
          <a:blip r:embed="rId2">
            <a:alphaModFix amt="50000"/>
          </a:blip>
          <a:srcRect t="1219" r="-1" b="14509"/>
          <a:stretch/>
        </p:blipFill>
        <p:spPr>
          <a:xfrm>
            <a:off x="92902" y="10"/>
            <a:ext cx="12191695" cy="6857990"/>
          </a:xfrm>
          <a:prstGeom prst="rect">
            <a:avLst/>
          </a:prstGeom>
        </p:spPr>
      </p:pic>
      <p:sp>
        <p:nvSpPr>
          <p:cNvPr id="4" name="Title 3">
            <a:extLst>
              <a:ext uri="{FF2B5EF4-FFF2-40B4-BE49-F238E27FC236}">
                <a16:creationId xmlns:a16="http://schemas.microsoft.com/office/drawing/2014/main" id="{8B896B5F-23E8-444A-B883-10F9BB5AF5D2}"/>
              </a:ext>
            </a:extLst>
          </p:cNvPr>
          <p:cNvSpPr>
            <a:spLocks noGrp="1"/>
          </p:cNvSpPr>
          <p:nvPr>
            <p:ph type="title"/>
          </p:nvPr>
        </p:nvSpPr>
        <p:spPr/>
        <p:txBody>
          <a:bodyPr>
            <a:normAutofit/>
          </a:bodyPr>
          <a:lstStyle/>
          <a:p>
            <a:r>
              <a:rPr lang="en-GB" dirty="0"/>
              <a:t>Resilience and paranoia</a:t>
            </a:r>
            <a:br>
              <a:rPr lang="en-GB" dirty="0"/>
            </a:br>
            <a:endParaRPr lang="en-US" dirty="0"/>
          </a:p>
        </p:txBody>
      </p:sp>
      <p:sp>
        <p:nvSpPr>
          <p:cNvPr id="3" name="Content Placeholder 2">
            <a:extLst>
              <a:ext uri="{FF2B5EF4-FFF2-40B4-BE49-F238E27FC236}">
                <a16:creationId xmlns:a16="http://schemas.microsoft.com/office/drawing/2014/main" id="{F313C521-B72F-5945-8D31-6CEE0BAA6579}"/>
              </a:ext>
            </a:extLst>
          </p:cNvPr>
          <p:cNvSpPr>
            <a:spLocks noGrp="1"/>
          </p:cNvSpPr>
          <p:nvPr>
            <p:ph sz="half" idx="1"/>
          </p:nvPr>
        </p:nvSpPr>
        <p:spPr>
          <a:xfrm>
            <a:off x="219472" y="1376741"/>
            <a:ext cx="5803562" cy="5006634"/>
          </a:xfrm>
        </p:spPr>
        <p:txBody>
          <a:bodyPr anchor="ctr">
            <a:normAutofit/>
          </a:bodyPr>
          <a:lstStyle/>
          <a:p>
            <a:r>
              <a:rPr lang="en-US" dirty="0" err="1"/>
              <a:t>Covid</a:t>
            </a:r>
            <a:r>
              <a:rPr lang="en-US" dirty="0"/>
              <a:t> and consequences: a game-changer for poorer countries with limited resources for recovery</a:t>
            </a:r>
          </a:p>
          <a:p>
            <a:r>
              <a:rPr lang="en-US" dirty="0"/>
              <a:t>UN report: ‘potential to wreak havoc in fragile states &amp; trigger widespread unrest, impossible to control in densely packed urban </a:t>
            </a:r>
            <a:r>
              <a:rPr lang="en-US" dirty="0" err="1"/>
              <a:t>centres’</a:t>
            </a:r>
            <a:endParaRPr lang="en-US" dirty="0"/>
          </a:p>
          <a:p>
            <a:r>
              <a:rPr lang="en-US" dirty="0"/>
              <a:t>Hasn’t yet happened, BUT has disrupted global food supply chains: famine imminent in some countries &amp; disrupted humanitarian aid in others (Syria, Afghanistan, Somalia, South Sudan and Yemen) </a:t>
            </a:r>
          </a:p>
          <a:p>
            <a:r>
              <a:rPr lang="en-US" dirty="0"/>
              <a:t>UN $2bn aid appeal for ‘humanity fightback’</a:t>
            </a:r>
          </a:p>
        </p:txBody>
      </p:sp>
      <p:sp>
        <p:nvSpPr>
          <p:cNvPr id="6" name="Content Placeholder 5">
            <a:extLst>
              <a:ext uri="{FF2B5EF4-FFF2-40B4-BE49-F238E27FC236}">
                <a16:creationId xmlns:a16="http://schemas.microsoft.com/office/drawing/2014/main" id="{F9ED5228-36A2-7341-9D15-E3485A292C62}"/>
              </a:ext>
            </a:extLst>
          </p:cNvPr>
          <p:cNvSpPr>
            <a:spLocks noGrp="1"/>
          </p:cNvSpPr>
          <p:nvPr>
            <p:ph sz="half" idx="2"/>
          </p:nvPr>
        </p:nvSpPr>
        <p:spPr>
          <a:xfrm>
            <a:off x="6413771" y="1860405"/>
            <a:ext cx="5422058" cy="4933932"/>
          </a:xfrm>
        </p:spPr>
        <p:txBody>
          <a:bodyPr>
            <a:normAutofit/>
          </a:bodyPr>
          <a:lstStyle/>
          <a:p>
            <a:pPr marL="0" indent="0">
              <a:buNone/>
            </a:pPr>
            <a:r>
              <a:rPr lang="en-US" dirty="0"/>
              <a:t>Nationally, </a:t>
            </a:r>
            <a:r>
              <a:rPr lang="en-US" dirty="0" err="1"/>
              <a:t>covid</a:t>
            </a:r>
            <a:r>
              <a:rPr lang="en-US" dirty="0"/>
              <a:t> has exposed an endemic lack of resilience:  chronically under-resourced healthcare systems, weak social cohesion, unclear protocol</a:t>
            </a:r>
          </a:p>
          <a:p>
            <a:pPr marL="0" indent="0">
              <a:buNone/>
            </a:pPr>
            <a:r>
              <a:rPr lang="en-US" dirty="0"/>
              <a:t>International: cooperation boosted if lackluster at UN, WHO, WTO, with willingness to pursue dialogue </a:t>
            </a:r>
          </a:p>
          <a:p>
            <a:pPr marL="0" indent="0">
              <a:buNone/>
            </a:pPr>
            <a:r>
              <a:rPr lang="en-US" dirty="0"/>
              <a:t>Avoid: globally debilitating US-China passive-aggressive fight for supremacy </a:t>
            </a:r>
          </a:p>
          <a:p>
            <a:pPr marL="0" indent="0">
              <a:buNone/>
            </a:pPr>
            <a:r>
              <a:rPr lang="en-US" dirty="0"/>
              <a:t>Democracies: emerging to attempt a new type of </a:t>
            </a:r>
            <a:r>
              <a:rPr lang="en-US" i="1" dirty="0"/>
              <a:t>pragmatic and protective internationalism</a:t>
            </a:r>
          </a:p>
        </p:txBody>
      </p:sp>
    </p:spTree>
    <p:extLst>
      <p:ext uri="{BB962C8B-B14F-4D97-AF65-F5344CB8AC3E}">
        <p14:creationId xmlns:p14="http://schemas.microsoft.com/office/powerpoint/2010/main" val="3730862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64A491-39F6-48BD-B05E-43F799107BBA}"/>
              </a:ext>
            </a:extLst>
          </p:cNvPr>
          <p:cNvPicPr>
            <a:picLocks noChangeAspect="1"/>
          </p:cNvPicPr>
          <p:nvPr/>
        </p:nvPicPr>
        <p:blipFill rotWithShape="1">
          <a:blip r:embed="rId2">
            <a:alphaModFix amt="50000"/>
          </a:blip>
          <a:srcRect r="-1" b="3430"/>
          <a:stretch/>
        </p:blipFill>
        <p:spPr>
          <a:xfrm>
            <a:off x="305" y="10284"/>
            <a:ext cx="12191695" cy="6857990"/>
          </a:xfrm>
          <a:prstGeom prst="rect">
            <a:avLst/>
          </a:prstGeom>
        </p:spPr>
      </p:pic>
      <p:sp>
        <p:nvSpPr>
          <p:cNvPr id="2" name="Title 1">
            <a:extLst>
              <a:ext uri="{FF2B5EF4-FFF2-40B4-BE49-F238E27FC236}">
                <a16:creationId xmlns:a16="http://schemas.microsoft.com/office/drawing/2014/main" id="{E93FE15E-D3D2-9B4D-9AE2-208446B200EB}"/>
              </a:ext>
            </a:extLst>
          </p:cNvPr>
          <p:cNvSpPr>
            <a:spLocks noGrp="1"/>
          </p:cNvSpPr>
          <p:nvPr>
            <p:ph type="title"/>
          </p:nvPr>
        </p:nvSpPr>
        <p:spPr>
          <a:xfrm>
            <a:off x="1449217" y="229539"/>
            <a:ext cx="9605635" cy="1059305"/>
          </a:xfrm>
        </p:spPr>
        <p:txBody>
          <a:bodyPr anchor="ctr">
            <a:normAutofit/>
          </a:bodyPr>
          <a:lstStyle/>
          <a:p>
            <a:r>
              <a:rPr lang="en-US" dirty="0" err="1"/>
              <a:t>Globalisation</a:t>
            </a:r>
            <a:r>
              <a:rPr lang="en-US" dirty="0"/>
              <a:t>: State-based sufficiency or new era of international  cooperation  ?</a:t>
            </a:r>
          </a:p>
        </p:txBody>
      </p:sp>
      <p:sp>
        <p:nvSpPr>
          <p:cNvPr id="4" name="Content Placeholder 3">
            <a:extLst>
              <a:ext uri="{FF2B5EF4-FFF2-40B4-BE49-F238E27FC236}">
                <a16:creationId xmlns:a16="http://schemas.microsoft.com/office/drawing/2014/main" id="{867A3A5C-F1A3-8941-90CE-F6FD026366E9}"/>
              </a:ext>
            </a:extLst>
          </p:cNvPr>
          <p:cNvSpPr>
            <a:spLocks noGrp="1"/>
          </p:cNvSpPr>
          <p:nvPr>
            <p:ph sz="half" idx="1"/>
          </p:nvPr>
        </p:nvSpPr>
        <p:spPr>
          <a:xfrm>
            <a:off x="256854" y="2010878"/>
            <a:ext cx="5835629" cy="4636502"/>
          </a:xfrm>
        </p:spPr>
        <p:txBody>
          <a:bodyPr>
            <a:normAutofit fontScale="92500" lnSpcReduction="20000"/>
          </a:bodyPr>
          <a:lstStyle/>
          <a:p>
            <a:r>
              <a:rPr lang="en-US" dirty="0"/>
              <a:t>2008 collapse: impact on banks, MNCs, trade &amp; FDI</a:t>
            </a:r>
          </a:p>
          <a:p>
            <a:r>
              <a:rPr lang="en-US" dirty="0"/>
              <a:t>Trump’s trade wars: blue-collar focus &amp; anti-China chauvinism</a:t>
            </a:r>
          </a:p>
          <a:p>
            <a:r>
              <a:rPr lang="en-US" dirty="0" err="1"/>
              <a:t>Covid</a:t>
            </a:r>
            <a:r>
              <a:rPr lang="en-US" dirty="0"/>
              <a:t>: factors, shop &amp; office closures causing demand to tumble, supply chains severed </a:t>
            </a:r>
          </a:p>
          <a:p>
            <a:r>
              <a:rPr lang="en-US" dirty="0"/>
              <a:t>Demonstrates anarchy of global governance? Cynicism: role of UN, EU, WHO &amp; multilateralism</a:t>
            </a:r>
          </a:p>
          <a:p>
            <a:r>
              <a:rPr lang="en-US" dirty="0"/>
              <a:t>Public opinion shifting national responses /views </a:t>
            </a:r>
          </a:p>
          <a:p>
            <a:r>
              <a:rPr lang="en-US" dirty="0"/>
              <a:t>Clear examples of populist governments using </a:t>
            </a:r>
            <a:r>
              <a:rPr lang="en-US" dirty="0" err="1"/>
              <a:t>Covid</a:t>
            </a:r>
            <a:r>
              <a:rPr lang="en-US" dirty="0"/>
              <a:t> and recovery to enhance electoral/authoritarianism</a:t>
            </a:r>
          </a:p>
          <a:p>
            <a:r>
              <a:rPr lang="en-US" dirty="0"/>
              <a:t>Targeting China, curtailing immigration </a:t>
            </a:r>
          </a:p>
          <a:p>
            <a:endParaRPr lang="en-US" dirty="0"/>
          </a:p>
        </p:txBody>
      </p:sp>
      <p:sp>
        <p:nvSpPr>
          <p:cNvPr id="7" name="Content Placeholder 6">
            <a:extLst>
              <a:ext uri="{FF2B5EF4-FFF2-40B4-BE49-F238E27FC236}">
                <a16:creationId xmlns:a16="http://schemas.microsoft.com/office/drawing/2014/main" id="{5DB59FD9-2C1F-AF4B-8C31-D04F17D48CA6}"/>
              </a:ext>
            </a:extLst>
          </p:cNvPr>
          <p:cNvSpPr>
            <a:spLocks noGrp="1"/>
          </p:cNvSpPr>
          <p:nvPr>
            <p:ph sz="half" idx="2"/>
          </p:nvPr>
        </p:nvSpPr>
        <p:spPr>
          <a:xfrm>
            <a:off x="6413770" y="2017342"/>
            <a:ext cx="5596719" cy="4630037"/>
          </a:xfrm>
        </p:spPr>
        <p:txBody>
          <a:bodyPr>
            <a:normAutofit fontScale="92500" lnSpcReduction="20000"/>
          </a:bodyPr>
          <a:lstStyle/>
          <a:p>
            <a:r>
              <a:rPr lang="en-US" dirty="0"/>
              <a:t>The impacts mustn’t become the norm:</a:t>
            </a:r>
          </a:p>
          <a:p>
            <a:r>
              <a:rPr lang="en-US" dirty="0"/>
              <a:t>Global movement of people, goods &amp; capital to ensure resuscitation of global flows </a:t>
            </a:r>
          </a:p>
          <a:p>
            <a:r>
              <a:rPr lang="en-US" dirty="0"/>
              <a:t>Travel needed to find work, open/inspect plants, begin manufacturing </a:t>
            </a:r>
          </a:p>
          <a:p>
            <a:r>
              <a:rPr lang="en-US" dirty="0"/>
              <a:t>Trade &amp; manufacturing can’t be reduced to domestic source and reduced access</a:t>
            </a:r>
          </a:p>
          <a:p>
            <a:r>
              <a:rPr lang="en-US" dirty="0"/>
              <a:t>Despite the national orientation of stimulus packages, governments need to resist entirely domesticating supply chains to support ‘resilience’</a:t>
            </a:r>
          </a:p>
          <a:p>
            <a:r>
              <a:rPr lang="en-US" dirty="0"/>
              <a:t>Judge subsidies &amp; state aid carefully </a:t>
            </a:r>
          </a:p>
          <a:p>
            <a:r>
              <a:rPr lang="en-US" dirty="0"/>
              <a:t>Capital flow, trade partners &amp; FDI are a key part of the monetary and fiscal response </a:t>
            </a:r>
          </a:p>
          <a:p>
            <a:endParaRPr lang="en-US" dirty="0"/>
          </a:p>
        </p:txBody>
      </p:sp>
    </p:spTree>
    <p:extLst>
      <p:ext uri="{BB962C8B-B14F-4D97-AF65-F5344CB8AC3E}">
        <p14:creationId xmlns:p14="http://schemas.microsoft.com/office/powerpoint/2010/main" val="151239365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357D6D-55C9-4D91-A323-BCD8E8C9A0CB}"/>
              </a:ext>
            </a:extLst>
          </p:cNvPr>
          <p:cNvPicPr>
            <a:picLocks noChangeAspect="1"/>
          </p:cNvPicPr>
          <p:nvPr/>
        </p:nvPicPr>
        <p:blipFill rotWithShape="1">
          <a:blip r:embed="rId3">
            <a:alphaModFix amt="50000"/>
          </a:blip>
          <a:srcRect t="1219" r="-1" b="14509"/>
          <a:stretch/>
        </p:blipFill>
        <p:spPr>
          <a:xfrm>
            <a:off x="305" y="0"/>
            <a:ext cx="12191695" cy="6857990"/>
          </a:xfrm>
          <a:prstGeom prst="rect">
            <a:avLst/>
          </a:prstGeom>
        </p:spPr>
      </p:pic>
      <p:sp>
        <p:nvSpPr>
          <p:cNvPr id="2" name="Title 1">
            <a:extLst>
              <a:ext uri="{FF2B5EF4-FFF2-40B4-BE49-F238E27FC236}">
                <a16:creationId xmlns:a16="http://schemas.microsoft.com/office/drawing/2014/main" id="{4DADD336-61C6-B44E-A4EE-7217BC208689}"/>
              </a:ext>
            </a:extLst>
          </p:cNvPr>
          <p:cNvSpPr>
            <a:spLocks noGrp="1"/>
          </p:cNvSpPr>
          <p:nvPr>
            <p:ph type="title"/>
          </p:nvPr>
        </p:nvSpPr>
        <p:spPr>
          <a:xfrm>
            <a:off x="185050" y="1181528"/>
            <a:ext cx="3338985" cy="4711272"/>
          </a:xfrm>
        </p:spPr>
        <p:txBody>
          <a:bodyPr anchor="ctr">
            <a:normAutofit/>
          </a:bodyPr>
          <a:lstStyle/>
          <a:p>
            <a:r>
              <a:rPr lang="en-US" dirty="0"/>
              <a:t>International</a:t>
            </a:r>
            <a:br>
              <a:rPr lang="en-US" dirty="0"/>
            </a:br>
            <a:r>
              <a:rPr lang="en-US" dirty="0"/>
              <a:t> advice: Roberto Azevedo</a:t>
            </a:r>
            <a:br>
              <a:rPr lang="en-US" dirty="0"/>
            </a:br>
            <a:r>
              <a:rPr lang="en-US" dirty="0"/>
              <a:t>WTO</a:t>
            </a:r>
            <a:br>
              <a:rPr lang="en-US" dirty="0"/>
            </a:br>
            <a:r>
              <a:rPr lang="en-US" dirty="0"/>
              <a:t>director </a:t>
            </a:r>
            <a:br>
              <a:rPr lang="en-US" dirty="0"/>
            </a:br>
            <a:r>
              <a:rPr lang="en-US" dirty="0"/>
              <a:t>general </a:t>
            </a:r>
            <a:br>
              <a:rPr lang="en-US" dirty="0"/>
            </a:br>
            <a:endParaRPr lang="en-US" dirty="0"/>
          </a:p>
        </p:txBody>
      </p:sp>
      <p:sp>
        <p:nvSpPr>
          <p:cNvPr id="3" name="Content Placeholder 2">
            <a:extLst>
              <a:ext uri="{FF2B5EF4-FFF2-40B4-BE49-F238E27FC236}">
                <a16:creationId xmlns:a16="http://schemas.microsoft.com/office/drawing/2014/main" id="{F313C521-B72F-5945-8D31-6CEE0BAA6579}"/>
              </a:ext>
            </a:extLst>
          </p:cNvPr>
          <p:cNvSpPr>
            <a:spLocks noGrp="1"/>
          </p:cNvSpPr>
          <p:nvPr>
            <p:ph idx="1"/>
          </p:nvPr>
        </p:nvSpPr>
        <p:spPr>
          <a:xfrm>
            <a:off x="3421295" y="0"/>
            <a:ext cx="8770706" cy="6858000"/>
          </a:xfrm>
        </p:spPr>
        <p:txBody>
          <a:bodyPr anchor="ctr">
            <a:normAutofit/>
          </a:bodyPr>
          <a:lstStyle/>
          <a:p>
            <a:r>
              <a:rPr lang="en-US" dirty="0" err="1"/>
              <a:t>Covid</a:t>
            </a:r>
            <a:r>
              <a:rPr lang="en-US" dirty="0"/>
              <a:t> impacts include plummeting commodity prices, export earnings decline, reduction of FDI, and drop-off in remittances, supply/demand shocks to international trade affect supply and value chains </a:t>
            </a:r>
          </a:p>
          <a:p>
            <a:r>
              <a:rPr lang="en-US" dirty="0"/>
              <a:t>Air freight capacity down while ocean shipping comparatively spared; impact still reduces the bulk of trade in manufactured items, food, energy and raw materials. </a:t>
            </a:r>
          </a:p>
          <a:p>
            <a:r>
              <a:rPr lang="en-US" dirty="0"/>
              <a:t>Trade volumes to fall 13-32% this year (2008/9: 12% drop), on par with Great Depression (1929-32).</a:t>
            </a:r>
          </a:p>
          <a:p>
            <a:r>
              <a:rPr lang="en-US" dirty="0"/>
              <a:t>Monetary and fiscal recovery largely directed by national governments: $ multi-trillion packages to prevent debt default, bankruptcy and job losses.</a:t>
            </a:r>
          </a:p>
          <a:p>
            <a:r>
              <a:rPr lang="en-US" dirty="0"/>
              <a:t>Trade: the 3</a:t>
            </a:r>
            <a:r>
              <a:rPr lang="en-US" baseline="30000" dirty="0"/>
              <a:t>rd</a:t>
            </a:r>
            <a:r>
              <a:rPr lang="en-US" dirty="0"/>
              <a:t> component of a strong recovery.</a:t>
            </a:r>
          </a:p>
          <a:p>
            <a:r>
              <a:rPr lang="en-US" dirty="0"/>
              <a:t>“While some </a:t>
            </a:r>
            <a:r>
              <a:rPr lang="en-US" dirty="0" err="1"/>
              <a:t>favoured</a:t>
            </a:r>
            <a:r>
              <a:rPr lang="en-US" dirty="0"/>
              <a:t> industries might benefit from heavy-handed attempts to create wholly national supply chains, many more would lose, and so would consumers already hit by the recession. This would place a brake on recovery; in the longer term,  the loss of </a:t>
            </a:r>
            <a:r>
              <a:rPr lang="en-US" b="1" i="1" dirty="0"/>
              <a:t>specialization and scale </a:t>
            </a:r>
            <a:r>
              <a:rPr lang="en-US" dirty="0"/>
              <a:t>would lower growth and productivity… Supply chain diversification would be better served by predictable global trade rules than by haphazard protectionism”.</a:t>
            </a:r>
          </a:p>
        </p:txBody>
      </p:sp>
    </p:spTree>
    <p:extLst>
      <p:ext uri="{BB962C8B-B14F-4D97-AF65-F5344CB8AC3E}">
        <p14:creationId xmlns:p14="http://schemas.microsoft.com/office/powerpoint/2010/main" val="327813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8D465C-4704-44BD-AB07-135F69B78FF5}"/>
              </a:ext>
            </a:extLst>
          </p:cNvPr>
          <p:cNvPicPr>
            <a:picLocks noChangeAspect="1"/>
          </p:cNvPicPr>
          <p:nvPr/>
        </p:nvPicPr>
        <p:blipFill rotWithShape="1">
          <a:blip r:embed="rId2">
            <a:alphaModFix amt="50000"/>
          </a:blip>
          <a:srcRect t="15728" r="-1" b="-1"/>
          <a:stretch/>
        </p:blipFill>
        <p:spPr>
          <a:xfrm>
            <a:off x="0" y="287686"/>
            <a:ext cx="12191695" cy="6857990"/>
          </a:xfrm>
          <a:prstGeom prst="rect">
            <a:avLst/>
          </a:prstGeom>
        </p:spPr>
      </p:pic>
      <p:sp>
        <p:nvSpPr>
          <p:cNvPr id="2" name="Title 1">
            <a:extLst>
              <a:ext uri="{FF2B5EF4-FFF2-40B4-BE49-F238E27FC236}">
                <a16:creationId xmlns:a16="http://schemas.microsoft.com/office/drawing/2014/main" id="{68EB1B71-0CB3-B744-BD21-523B37489A28}"/>
              </a:ext>
            </a:extLst>
          </p:cNvPr>
          <p:cNvSpPr>
            <a:spLocks noGrp="1"/>
          </p:cNvSpPr>
          <p:nvPr>
            <p:ph type="title"/>
          </p:nvPr>
        </p:nvSpPr>
        <p:spPr/>
        <p:txBody>
          <a:bodyPr anchor="ctr">
            <a:normAutofit/>
          </a:bodyPr>
          <a:lstStyle/>
          <a:p>
            <a:r>
              <a:rPr lang="en-GB" dirty="0"/>
              <a:t>How will the hit to the US economy affect Trump’s chances of re-election?</a:t>
            </a:r>
          </a:p>
        </p:txBody>
      </p:sp>
      <p:sp>
        <p:nvSpPr>
          <p:cNvPr id="4" name="Content Placeholder 3">
            <a:extLst>
              <a:ext uri="{FF2B5EF4-FFF2-40B4-BE49-F238E27FC236}">
                <a16:creationId xmlns:a16="http://schemas.microsoft.com/office/drawing/2014/main" id="{8512476F-310D-AA47-8A95-E6C226EE51D8}"/>
              </a:ext>
            </a:extLst>
          </p:cNvPr>
          <p:cNvSpPr>
            <a:spLocks noGrp="1"/>
          </p:cNvSpPr>
          <p:nvPr>
            <p:ph sz="half" idx="1"/>
          </p:nvPr>
        </p:nvSpPr>
        <p:spPr>
          <a:xfrm>
            <a:off x="297951" y="2010878"/>
            <a:ext cx="5794532" cy="4847121"/>
          </a:xfrm>
        </p:spPr>
        <p:txBody>
          <a:bodyPr>
            <a:normAutofit lnSpcReduction="10000"/>
          </a:bodyPr>
          <a:lstStyle/>
          <a:p>
            <a:r>
              <a:rPr lang="en-US" dirty="0"/>
              <a:t>Voter choice far more correlated with feelings on coronavirus than the economy </a:t>
            </a:r>
          </a:p>
          <a:p>
            <a:r>
              <a:rPr lang="en-GB" u="sng" dirty="0"/>
              <a:t>Industrial Midwest </a:t>
            </a:r>
            <a:r>
              <a:rPr lang="en-GB" dirty="0"/>
              <a:t>(Pennsylvania, Minnesota, IOWA, Wisconsin, Michigan): new front line for American’s lives &amp; Livelihoods combining corona hotspots and record unemployment </a:t>
            </a:r>
          </a:p>
          <a:p>
            <a:r>
              <a:rPr lang="en-GB" dirty="0"/>
              <a:t>Pre-corona trends of industrial output decline, undermined workers; sharpened partisan divides.</a:t>
            </a:r>
          </a:p>
          <a:p>
            <a:r>
              <a:rPr lang="en-GB" dirty="0"/>
              <a:t>Trump: US corona recovery as ‘the transition to greatness’ vs. increased trust in state governors </a:t>
            </a:r>
          </a:p>
          <a:p>
            <a:r>
              <a:rPr lang="en-GB" dirty="0"/>
              <a:t>Trump badly challenged by corona handling &amp; ultimately now losing to Biden overall</a:t>
            </a:r>
          </a:p>
          <a:p>
            <a:endParaRPr lang="en-GB" dirty="0"/>
          </a:p>
          <a:p>
            <a:endParaRPr lang="en-GB" dirty="0"/>
          </a:p>
          <a:p>
            <a:endParaRPr lang="en-US" dirty="0"/>
          </a:p>
          <a:p>
            <a:endParaRPr lang="en-US" dirty="0"/>
          </a:p>
        </p:txBody>
      </p:sp>
      <p:sp>
        <p:nvSpPr>
          <p:cNvPr id="6" name="Content Placeholder 5">
            <a:extLst>
              <a:ext uri="{FF2B5EF4-FFF2-40B4-BE49-F238E27FC236}">
                <a16:creationId xmlns:a16="http://schemas.microsoft.com/office/drawing/2014/main" id="{CA6EC918-DB73-F849-AE48-C451E6381305}"/>
              </a:ext>
            </a:extLst>
          </p:cNvPr>
          <p:cNvSpPr>
            <a:spLocks noGrp="1"/>
          </p:cNvSpPr>
          <p:nvPr>
            <p:ph sz="half" idx="2"/>
          </p:nvPr>
        </p:nvSpPr>
        <p:spPr>
          <a:xfrm>
            <a:off x="6413770" y="2017342"/>
            <a:ext cx="5596719" cy="4840657"/>
          </a:xfrm>
        </p:spPr>
        <p:txBody>
          <a:bodyPr>
            <a:normAutofit lnSpcReduction="10000"/>
          </a:bodyPr>
          <a:lstStyle/>
          <a:p>
            <a:r>
              <a:rPr lang="en-US" dirty="0"/>
              <a:t>Trump more than holding his own on the economy; </a:t>
            </a:r>
          </a:p>
          <a:p>
            <a:r>
              <a:rPr lang="en-US" dirty="0"/>
              <a:t>Latest CNN/SSRS national poll puts Trump’s April &amp; May approval rating on the economy at 50% (49%: 2018 midterms)</a:t>
            </a:r>
          </a:p>
          <a:p>
            <a:r>
              <a:rPr lang="en-US" dirty="0"/>
              <a:t>12 points ahead of Joe Biden</a:t>
            </a:r>
          </a:p>
          <a:p>
            <a:r>
              <a:rPr lang="en-US" dirty="0"/>
              <a:t>Americans are giving Trump a lot of slack given the pandemic with concern to the economy,</a:t>
            </a:r>
          </a:p>
          <a:p>
            <a:r>
              <a:rPr lang="en-US" dirty="0"/>
              <a:t>But largely because they believe the economy will recover quickly, and see the current problems as temporary obstacles </a:t>
            </a:r>
          </a:p>
        </p:txBody>
      </p:sp>
    </p:spTree>
    <p:extLst>
      <p:ext uri="{BB962C8B-B14F-4D97-AF65-F5344CB8AC3E}">
        <p14:creationId xmlns:p14="http://schemas.microsoft.com/office/powerpoint/2010/main" val="121925219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3293</Words>
  <Application>Microsoft Macintosh PowerPoint</Application>
  <PresentationFormat>Widescreen</PresentationFormat>
  <Paragraphs>186</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Gill Sans MT</vt:lpstr>
      <vt:lpstr>Gallery</vt:lpstr>
      <vt:lpstr> 2020 Post Covid appraisals:</vt:lpstr>
      <vt:lpstr>Reviewing today’s issues </vt:lpstr>
      <vt:lpstr>PowerPoint Presentation</vt:lpstr>
      <vt:lpstr>Balance of Power </vt:lpstr>
      <vt:lpstr>Response and responsibility </vt:lpstr>
      <vt:lpstr>Resilience and paranoia </vt:lpstr>
      <vt:lpstr>Globalisation: State-based sufficiency or new era of international  cooperation  ?</vt:lpstr>
      <vt:lpstr>International  advice: Roberto Azevedo WTO director  general  </vt:lpstr>
      <vt:lpstr>How will the hit to the US economy affect Trump’s chances of re-election?</vt:lpstr>
      <vt:lpstr>Trump’s election strategy: up with the dow jones &amp; down with china </vt:lpstr>
      <vt:lpstr>Will countries with weakened economies seek refuge in populism, or revert to ‘safer’ traditional political parties?</vt:lpstr>
      <vt:lpstr>Covid populist Consequences? </vt:lpstr>
      <vt:lpstr>Will the crisis change our habits to the point where it has an effect on climate change?</vt:lpstr>
      <vt:lpstr>Climate change:  Generalities  </vt:lpstr>
      <vt:lpstr> </vt:lpstr>
      <vt:lpstr>Covid’s impact on carbon &amp; emissions trading </vt:lpstr>
      <vt:lpstr>Will the dispute over central bank intervention stretch EU unity to its limits?</vt:lpstr>
      <vt:lpstr>EU update </vt:lpstr>
      <vt:lpstr>Mid-range diplomacy?  Scientific community &amp; the G20 </vt:lpstr>
      <vt:lpstr>Brexit: Deal or no deal?</vt:lpstr>
      <vt:lpstr>Extending Brexit transition? </vt:lpstr>
      <vt:lpstr>3 recent developments </vt:lpstr>
      <vt:lpstr>Further reading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 Geopolitics – 28th January </dc:title>
  <dc:creator>Turner, Christian (c.turner365@canterbury.ac.uk)</dc:creator>
  <cp:lastModifiedBy>Hadfield, Amelia Prof (Politics)</cp:lastModifiedBy>
  <cp:revision>68</cp:revision>
  <dcterms:created xsi:type="dcterms:W3CDTF">2020-01-24T19:01:28Z</dcterms:created>
  <dcterms:modified xsi:type="dcterms:W3CDTF">2020-05-20T13:21:10Z</dcterms:modified>
</cp:coreProperties>
</file>